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2"/>
  </p:notesMasterIdLst>
  <p:sldIdLst>
    <p:sldId id="12619" r:id="rId2"/>
    <p:sldId id="12378" r:id="rId3"/>
    <p:sldId id="12379" r:id="rId4"/>
    <p:sldId id="12621" r:id="rId5"/>
    <p:sldId id="12633" r:id="rId6"/>
    <p:sldId id="12628" r:id="rId7"/>
    <p:sldId id="12629" r:id="rId8"/>
    <p:sldId id="12630" r:id="rId9"/>
    <p:sldId id="12631" r:id="rId10"/>
    <p:sldId id="12626" r:id="rId11"/>
    <p:sldId id="12620" r:id="rId12"/>
    <p:sldId id="12623" r:id="rId13"/>
    <p:sldId id="12622" r:id="rId14"/>
    <p:sldId id="12638" r:id="rId15"/>
    <p:sldId id="12636" r:id="rId16"/>
    <p:sldId id="12634" r:id="rId17"/>
    <p:sldId id="12635" r:id="rId18"/>
    <p:sldId id="12637" r:id="rId19"/>
    <p:sldId id="12484" r:id="rId20"/>
    <p:sldId id="12624" r:id="rId21"/>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315"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6/16/2025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7189-902A-CD36-A04A-B3E8C717955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EB47CB16-D8D8-DC04-7CA3-BC022C5DB7F1}"/>
              </a:ext>
            </a:extLst>
          </p:cNvPr>
          <p:cNvPicPr>
            <a:picLocks noGrp="1" noChangeAspect="1"/>
          </p:cNvPicPr>
          <p:nvPr>
            <p:ph idx="1"/>
          </p:nvPr>
        </p:nvPicPr>
        <p:blipFill>
          <a:blip r:embed="rId2"/>
          <a:stretch>
            <a:fillRect/>
          </a:stretch>
        </p:blipFill>
        <p:spPr>
          <a:xfrm>
            <a:off x="1573505" y="-1190409"/>
            <a:ext cx="9238817" cy="9238817"/>
          </a:xfrm>
          <a:prstGeom prst="rect">
            <a:avLst/>
          </a:prstGeom>
        </p:spPr>
      </p:pic>
      <p:pic>
        <p:nvPicPr>
          <p:cNvPr id="9" name="Picture 8">
            <a:extLst>
              <a:ext uri="{FF2B5EF4-FFF2-40B4-BE49-F238E27FC236}">
                <a16:creationId xmlns:a16="http://schemas.microsoft.com/office/drawing/2014/main" id="{7F00D8A3-3355-3EBF-8880-BF6DCF22F5F1}"/>
              </a:ext>
            </a:extLst>
          </p:cNvPr>
          <p:cNvPicPr>
            <a:picLocks noChangeAspect="1"/>
          </p:cNvPicPr>
          <p:nvPr/>
        </p:nvPicPr>
        <p:blipFill>
          <a:blip r:embed="rId3"/>
          <a:stretch>
            <a:fillRect/>
          </a:stretch>
        </p:blipFill>
        <p:spPr>
          <a:xfrm>
            <a:off x="2543625" y="3278495"/>
            <a:ext cx="2902006" cy="2196257"/>
          </a:xfrm>
          <a:prstGeom prst="rect">
            <a:avLst/>
          </a:prstGeom>
        </p:spPr>
      </p:pic>
    </p:spTree>
    <p:extLst>
      <p:ext uri="{BB962C8B-B14F-4D97-AF65-F5344CB8AC3E}">
        <p14:creationId xmlns:p14="http://schemas.microsoft.com/office/powerpoint/2010/main" val="1018537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95754"/>
            <a:ext cx="9971037"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回到天父的愛</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Back to the Love of the Father</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June 15, 2025</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62147-7982-7F0E-E0D0-EAE3B2410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37246-A6EC-9563-ABA5-3B25911DE6B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E1D76ED-5174-CF47-7741-F6375908C5B4}"/>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BB07E0F2-0275-95A6-38F0-C8B90025D654}"/>
              </a:ext>
            </a:extLst>
          </p:cNvPr>
          <p:cNvSpPr txBox="1"/>
          <p:nvPr/>
        </p:nvSpPr>
        <p:spPr>
          <a:xfrm>
            <a:off x="477586" y="58239"/>
            <a:ext cx="11427087" cy="410881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 6:9</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所以，你們禱告要這樣說：我們在天上的父：願人都尊你的名為聖。</a:t>
            </a:r>
            <a:endParaRPr kumimoji="0" lang="en-US" altLang="zh-TW"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Arial" charset="0"/>
              </a:rPr>
              <a:t>“Pray, then, in this way:</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Arial" charset="0"/>
              </a:rPr>
              <a:t>‘Our Father who is in heaven,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Arial" charset="0"/>
              </a:rPr>
              <a:t>Hallowed be Your name.</a:t>
            </a:r>
            <a:endParaRPr kumimoji="1" lang="en-US" sz="400" b="1" i="0" u="none" strike="noStrike" kern="1200" cap="none" spc="0" normalizeH="0" baseline="0" noProof="0" dirty="0">
              <a:ln>
                <a:noFill/>
              </a:ln>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739475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1F69B-C254-0BE6-893E-C1C6EAC0F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9B6B4-9946-EF3C-0D6B-8D998AC30985}"/>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1748D3E-D428-21A2-67DF-7E38C220BCFB}"/>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0FD0DD6B-607C-808D-D628-451677E1F414}"/>
              </a:ext>
            </a:extLst>
          </p:cNvPr>
          <p:cNvSpPr txBox="1"/>
          <p:nvPr/>
        </p:nvSpPr>
        <p:spPr>
          <a:xfrm>
            <a:off x="477586" y="58239"/>
            <a:ext cx="11427087" cy="527836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8:16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你們所受的，不是奴僕的心，仍舊害怕；所受的，乃是兒子的心，因此我們呼叫：「阿爸！父！」聖靈與我們的心同證我們是</a:t>
            </a:r>
            <a:r>
              <a:rPr kumimoji="0" lang="zh-TW" altLang="en-US" sz="32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神的兒女；</a:t>
            </a:r>
            <a:endParaRPr kumimoji="0" lang="en-US" altLang="zh-TW"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Arial" charset="0"/>
              </a:rPr>
              <a:t>For you have not received a spirit of slavery leading to fear again, but you have received a spirit of adoption as sons by which we cry out, “Abba! Father!”  The Spirit Himself testifies with our spirit that we are children of God,</a:t>
            </a:r>
            <a:endParaRPr kumimoji="1" lang="en-US" sz="400" b="1" i="0" u="none" strike="noStrike" kern="1200" cap="none" spc="0" normalizeH="0" baseline="0" noProof="0" dirty="0">
              <a:ln>
                <a:noFill/>
              </a:ln>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7152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F6373-F7DC-57EF-F647-CADE01E51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A5CD7-A4EC-A8DC-AB0B-C217B966B52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F599BF2-5EC5-784B-3298-EB71728E6505}"/>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EC670EF0-D076-237B-A413-93DE7768F4AE}"/>
              </a:ext>
            </a:extLst>
          </p:cNvPr>
          <p:cNvSpPr txBox="1"/>
          <p:nvPr/>
        </p:nvSpPr>
        <p:spPr>
          <a:xfrm>
            <a:off x="477586" y="58239"/>
            <a:ext cx="11427087" cy="62170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回到天父的愛</a:t>
            </a:r>
            <a:endParaRPr kumimoji="0" lang="en-US" altLang="zh-TW"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醫治內在核心信念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情緒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行為</a:t>
            </a:r>
            <a:endPar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2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000" b="1" dirty="0">
                <a:latin typeface="DFKai-SB" panose="03000509000000000000" pitchFamily="65" charset="-120"/>
                <a:ea typeface="DFKai-SB" panose="03000509000000000000" pitchFamily="65" charset="-120"/>
              </a:rPr>
              <a:t>例：來自被過分期待、被比較、被忽略的家庭</a:t>
            </a:r>
            <a:endParaRPr lang="en-US" altLang="zh-TW" sz="4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0000"/>
                </a:solidFill>
                <a:latin typeface="DFKai-SB" panose="03000509000000000000" pitchFamily="65" charset="-120"/>
                <a:ea typeface="DFKai-SB" panose="03000509000000000000" pitchFamily="65" charset="-120"/>
              </a:rPr>
              <a:t> </a:t>
            </a:r>
            <a:r>
              <a:rPr lang="zh-TW" altLang="en-US" sz="4400" b="1" dirty="0">
                <a:solidFill>
                  <a:srgbClr val="000000"/>
                </a:solidFill>
                <a:latin typeface="DFKai-SB" panose="03000509000000000000" pitchFamily="65" charset="-120"/>
                <a:ea typeface="DFKai-SB" panose="03000509000000000000" pitchFamily="65" charset="-120"/>
              </a:rPr>
              <a:t>  </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自我信念</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情緒</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lang="zh-TW" altLang="en-US" sz="4000" b="1" u="sng" dirty="0">
                <a:solidFill>
                  <a:srgbClr val="000000"/>
                </a:solidFill>
                <a:latin typeface="DFKai-SB" panose="03000509000000000000" pitchFamily="65" charset="-120"/>
                <a:ea typeface="DFKai-SB" panose="03000509000000000000" pitchFamily="65" charset="-120"/>
              </a:rPr>
              <a:t>行為</a:t>
            </a:r>
            <a:endParaRPr lang="en-US" altLang="zh-TW" sz="4000" b="1" u="sng"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700" b="1" dirty="0">
              <a:latin typeface="DFKai-SB" panose="03000509000000000000" pitchFamily="65" charset="-120"/>
              <a:ea typeface="DFKai-SB" panose="03000509000000000000" pitchFamily="65" charset="-120"/>
            </a:endParaRPr>
          </a:p>
          <a:p>
            <a:pPr marL="1028700" lvl="1"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我做不到  </a:t>
            </a:r>
            <a:endParaRPr lang="en-US" altLang="zh-TW" sz="3600" b="1" dirty="0">
              <a:latin typeface="DFKai-SB" panose="03000509000000000000" pitchFamily="65" charset="-120"/>
              <a:ea typeface="DFKai-SB" panose="03000509000000000000" pitchFamily="65" charset="-120"/>
            </a:endParaRPr>
          </a:p>
          <a:p>
            <a:pPr marL="1028700" lvl="1"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我不配     </a:t>
            </a:r>
            <a:endParaRPr lang="en-US" altLang="zh-TW" sz="3600" b="1" dirty="0">
              <a:latin typeface="DFKai-SB" panose="03000509000000000000" pitchFamily="65" charset="-120"/>
              <a:ea typeface="DFKai-SB" panose="03000509000000000000" pitchFamily="65" charset="-120"/>
            </a:endParaRPr>
          </a:p>
          <a:p>
            <a:pPr marL="1028700" lvl="1"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我不重要</a:t>
            </a:r>
            <a:endParaRPr lang="en-US" altLang="zh-TW" sz="3600" b="1" dirty="0">
              <a:latin typeface="DFKai-SB" panose="03000509000000000000" pitchFamily="65" charset="-120"/>
              <a:ea typeface="DFKai-SB" panose="03000509000000000000" pitchFamily="65" charset="-120"/>
            </a:endParaRPr>
          </a:p>
          <a:p>
            <a:pPr marL="1028700" lvl="1"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我很差勁</a:t>
            </a:r>
            <a:endParaRPr lang="en-US" altLang="zh-TW" sz="3600" b="1" dirty="0">
              <a:latin typeface="DFKai-SB" panose="03000509000000000000" pitchFamily="65" charset="-120"/>
              <a:ea typeface="DFKai-SB" panose="03000509000000000000" pitchFamily="65" charset="-120"/>
            </a:endParaRPr>
          </a:p>
        </p:txBody>
      </p:sp>
      <p:sp>
        <p:nvSpPr>
          <p:cNvPr id="3" name="TextBox 2">
            <a:extLst>
              <a:ext uri="{FF2B5EF4-FFF2-40B4-BE49-F238E27FC236}">
                <a16:creationId xmlns:a16="http://schemas.microsoft.com/office/drawing/2014/main" id="{29090BF0-1EAA-D4D3-C8EC-29E4FC5AC29B}"/>
              </a:ext>
            </a:extLst>
          </p:cNvPr>
          <p:cNvSpPr txBox="1"/>
          <p:nvPr/>
        </p:nvSpPr>
        <p:spPr>
          <a:xfrm>
            <a:off x="4793319" y="3999896"/>
            <a:ext cx="3302322" cy="1754326"/>
          </a:xfrm>
          <a:prstGeom prst="rect">
            <a:avLst/>
          </a:prstGeom>
          <a:noFill/>
        </p:spPr>
        <p:txBody>
          <a:bodyPr wrap="square" rtlCol="0">
            <a:spAutoFit/>
          </a:bodyPr>
          <a:lstStyle/>
          <a:p>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焦慮、恐懼、不安、自卑、消沉</a:t>
            </a:r>
            <a:endParaRPr lang="en-US" sz="1400" dirty="0">
              <a:solidFill>
                <a:srgbClr val="C00000"/>
              </a:solidFill>
            </a:endParaRPr>
          </a:p>
        </p:txBody>
      </p:sp>
      <p:sp>
        <p:nvSpPr>
          <p:cNvPr id="5" name="Arrow: Right 4">
            <a:extLst>
              <a:ext uri="{FF2B5EF4-FFF2-40B4-BE49-F238E27FC236}">
                <a16:creationId xmlns:a16="http://schemas.microsoft.com/office/drawing/2014/main" id="{EDECBA6F-D891-5DD2-8CF2-5DAF4C1E9F1D}"/>
              </a:ext>
            </a:extLst>
          </p:cNvPr>
          <p:cNvSpPr/>
          <p:nvPr/>
        </p:nvSpPr>
        <p:spPr>
          <a:xfrm>
            <a:off x="3715842" y="4644091"/>
            <a:ext cx="1141543" cy="547474"/>
          </a:xfrm>
          <a:prstGeom prst="rightArrow">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A2AA148-70D7-D22F-7305-71A17466B4B9}"/>
              </a:ext>
            </a:extLst>
          </p:cNvPr>
          <p:cNvPicPr>
            <a:picLocks noChangeAspect="1"/>
          </p:cNvPicPr>
          <p:nvPr/>
        </p:nvPicPr>
        <p:blipFill>
          <a:blip r:embed="rId3"/>
          <a:stretch>
            <a:fillRect/>
          </a:stretch>
        </p:blipFill>
        <p:spPr>
          <a:xfrm>
            <a:off x="7583245" y="4527807"/>
            <a:ext cx="1170533" cy="609653"/>
          </a:xfrm>
          <a:prstGeom prst="rect">
            <a:avLst/>
          </a:prstGeom>
        </p:spPr>
      </p:pic>
      <p:sp>
        <p:nvSpPr>
          <p:cNvPr id="10" name="TextBox 9">
            <a:extLst>
              <a:ext uri="{FF2B5EF4-FFF2-40B4-BE49-F238E27FC236}">
                <a16:creationId xmlns:a16="http://schemas.microsoft.com/office/drawing/2014/main" id="{457DB610-B9BC-80F2-A43B-5CDCDFA1B039}"/>
              </a:ext>
            </a:extLst>
          </p:cNvPr>
          <p:cNvSpPr txBox="1"/>
          <p:nvPr/>
        </p:nvSpPr>
        <p:spPr>
          <a:xfrm>
            <a:off x="8753778" y="3896031"/>
            <a:ext cx="3383863" cy="1754326"/>
          </a:xfrm>
          <a:prstGeom prst="rect">
            <a:avLst/>
          </a:prstGeom>
          <a:noFill/>
        </p:spPr>
        <p:txBody>
          <a:bodyPr wrap="square" rtlCol="0">
            <a:spAutoFit/>
          </a:bodyPr>
          <a:lstStyle/>
          <a:p>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比較、好勝、</a:t>
            </a:r>
            <a:endParaRPr kumimoji="0" lang="en-US" altLang="zh-TW"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endParaRPr>
          </a:p>
          <a:p>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爭競、戴面具、強迫自己努力</a:t>
            </a:r>
            <a:endParaRPr lang="en-US" sz="1400" dirty="0">
              <a:solidFill>
                <a:srgbClr val="7030A0"/>
              </a:solidFill>
            </a:endParaRPr>
          </a:p>
        </p:txBody>
      </p:sp>
    </p:spTree>
    <p:extLst>
      <p:ext uri="{BB962C8B-B14F-4D97-AF65-F5344CB8AC3E}">
        <p14:creationId xmlns:p14="http://schemas.microsoft.com/office/powerpoint/2010/main" val="345170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03B4-202E-DBD4-595D-8520C8A8D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7EB7E-0DFA-5DA3-81C4-F752EA8926B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0EC8044-D161-7777-FBBB-D57FD4C46B04}"/>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05DC8135-09E2-67CB-7599-1E0CC8B6633D}"/>
              </a:ext>
            </a:extLst>
          </p:cNvPr>
          <p:cNvSpPr txBox="1"/>
          <p:nvPr/>
        </p:nvSpPr>
        <p:spPr>
          <a:xfrm>
            <a:off x="215496" y="58239"/>
            <a:ext cx="11976504" cy="632480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回到天父的愛</a:t>
            </a:r>
            <a:endParaRPr kumimoji="0" lang="en-US" altLang="zh-TW"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醫治內在核心信念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情緒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行為</a:t>
            </a:r>
            <a:endPar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2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000" b="1" dirty="0">
                <a:latin typeface="DFKai-SB" panose="03000509000000000000" pitchFamily="65" charset="-120"/>
                <a:ea typeface="DFKai-SB" panose="03000509000000000000" pitchFamily="65" charset="-120"/>
              </a:rPr>
              <a:t>例：來自被排斥、被忽略、沒有愛、不被肯定的家庭：</a:t>
            </a:r>
            <a:endParaRPr lang="en-US" altLang="zh-TW" sz="4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0000"/>
                </a:solidFill>
                <a:latin typeface="DFKai-SB" panose="03000509000000000000" pitchFamily="65" charset="-120"/>
                <a:ea typeface="DFKai-SB" panose="03000509000000000000" pitchFamily="65" charset="-120"/>
              </a:rPr>
              <a:t> </a:t>
            </a:r>
            <a:r>
              <a:rPr lang="zh-TW" altLang="en-US" sz="4400" b="1" dirty="0">
                <a:solidFill>
                  <a:srgbClr val="000000"/>
                </a:solidFill>
                <a:latin typeface="DFKai-SB" panose="03000509000000000000" pitchFamily="65" charset="-120"/>
                <a:ea typeface="DFKai-SB" panose="03000509000000000000" pitchFamily="65" charset="-120"/>
              </a:rPr>
              <a:t>  </a:t>
            </a:r>
            <a:r>
              <a:rPr lang="zh-TW" altLang="en-US" sz="4000" b="1" u="sng" dirty="0">
                <a:solidFill>
                  <a:srgbClr val="000000"/>
                </a:solidFill>
                <a:latin typeface="DFKai-SB" panose="03000509000000000000" pitchFamily="65" charset="-120"/>
                <a:ea typeface="DFKai-SB" panose="03000509000000000000" pitchFamily="65" charset="-120"/>
              </a:rPr>
              <a:t>對神</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信念</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情緒</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lang="zh-TW" altLang="en-US" sz="4000" b="1" u="sng" dirty="0">
                <a:solidFill>
                  <a:srgbClr val="000000"/>
                </a:solidFill>
                <a:latin typeface="DFKai-SB" panose="03000509000000000000" pitchFamily="65" charset="-120"/>
                <a:ea typeface="DFKai-SB" panose="03000509000000000000" pitchFamily="65" charset="-120"/>
              </a:rPr>
              <a:t>行為</a:t>
            </a:r>
            <a:endParaRPr lang="en-US" altLang="zh-TW" sz="4000" b="1" u="sng"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7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神不會要我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神不會喜歡我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神不會使用我</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神不會看顧我</a:t>
            </a:r>
            <a:endParaRPr lang="en-US" altLang="zh-TW" sz="3600" b="1" dirty="0">
              <a:latin typeface="DFKai-SB" panose="03000509000000000000" pitchFamily="65" charset="-120"/>
              <a:ea typeface="DFKai-SB" panose="03000509000000000000" pitchFamily="65" charset="-120"/>
            </a:endParaRPr>
          </a:p>
        </p:txBody>
      </p:sp>
      <p:sp>
        <p:nvSpPr>
          <p:cNvPr id="3" name="TextBox 2">
            <a:extLst>
              <a:ext uri="{FF2B5EF4-FFF2-40B4-BE49-F238E27FC236}">
                <a16:creationId xmlns:a16="http://schemas.microsoft.com/office/drawing/2014/main" id="{0F842E35-426A-3DF3-095F-A1C7B946D9EB}"/>
              </a:ext>
            </a:extLst>
          </p:cNvPr>
          <p:cNvSpPr txBox="1"/>
          <p:nvPr/>
        </p:nvSpPr>
        <p:spPr>
          <a:xfrm>
            <a:off x="4781672" y="4232468"/>
            <a:ext cx="3302322" cy="1200329"/>
          </a:xfrm>
          <a:prstGeom prst="rect">
            <a:avLst/>
          </a:prstGeom>
          <a:noFill/>
        </p:spPr>
        <p:txBody>
          <a:bodyPr wrap="square" rtlCol="0">
            <a:spAutoFit/>
          </a:bodyPr>
          <a:lstStyle/>
          <a:p>
            <a:r>
              <a:rPr lang="zh-TW" altLang="en-US" sz="3600" b="1" dirty="0">
                <a:solidFill>
                  <a:srgbClr val="C00000"/>
                </a:solidFill>
                <a:latin typeface="DFKai-SB" panose="03000509000000000000" pitchFamily="65" charset="-120"/>
                <a:ea typeface="DFKai-SB" panose="03000509000000000000" pitchFamily="65" charset="-120"/>
              </a:rPr>
              <a:t>退縮</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、不安、自卑、消沉</a:t>
            </a:r>
            <a:endParaRPr lang="en-US" sz="1400" dirty="0">
              <a:solidFill>
                <a:srgbClr val="C00000"/>
              </a:solidFill>
            </a:endParaRPr>
          </a:p>
        </p:txBody>
      </p:sp>
      <p:sp>
        <p:nvSpPr>
          <p:cNvPr id="5" name="Arrow: Right 4">
            <a:extLst>
              <a:ext uri="{FF2B5EF4-FFF2-40B4-BE49-F238E27FC236}">
                <a16:creationId xmlns:a16="http://schemas.microsoft.com/office/drawing/2014/main" id="{0DA409E9-0C16-A5AB-60DB-5A9CEE6E8B27}"/>
              </a:ext>
            </a:extLst>
          </p:cNvPr>
          <p:cNvSpPr/>
          <p:nvPr/>
        </p:nvSpPr>
        <p:spPr>
          <a:xfrm>
            <a:off x="3995404" y="4644091"/>
            <a:ext cx="861981" cy="547474"/>
          </a:xfrm>
          <a:prstGeom prst="rightArrow">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8F34910-5F26-4292-EA23-A8E7BEEE7D62}"/>
              </a:ext>
            </a:extLst>
          </p:cNvPr>
          <p:cNvPicPr>
            <a:picLocks noChangeAspect="1"/>
          </p:cNvPicPr>
          <p:nvPr/>
        </p:nvPicPr>
        <p:blipFill>
          <a:blip r:embed="rId3"/>
          <a:stretch>
            <a:fillRect/>
          </a:stretch>
        </p:blipFill>
        <p:spPr>
          <a:xfrm>
            <a:off x="7583245" y="4527807"/>
            <a:ext cx="1059873" cy="609653"/>
          </a:xfrm>
          <a:prstGeom prst="rect">
            <a:avLst/>
          </a:prstGeom>
        </p:spPr>
      </p:pic>
      <p:sp>
        <p:nvSpPr>
          <p:cNvPr id="10" name="TextBox 9">
            <a:extLst>
              <a:ext uri="{FF2B5EF4-FFF2-40B4-BE49-F238E27FC236}">
                <a16:creationId xmlns:a16="http://schemas.microsoft.com/office/drawing/2014/main" id="{38191865-22CC-EA5C-763A-90D73F547675}"/>
              </a:ext>
            </a:extLst>
          </p:cNvPr>
          <p:cNvSpPr txBox="1"/>
          <p:nvPr/>
        </p:nvSpPr>
        <p:spPr>
          <a:xfrm>
            <a:off x="8870261" y="3907679"/>
            <a:ext cx="2498717" cy="1754326"/>
          </a:xfrm>
          <a:prstGeom prst="rect">
            <a:avLst/>
          </a:prstGeom>
          <a:noFill/>
        </p:spPr>
        <p:txBody>
          <a:bodyPr wrap="square" rtlCol="0">
            <a:spAutoFit/>
          </a:bodyPr>
          <a:lstStyle/>
          <a:p>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沒有自信、自暴自棄、懶散敷衍</a:t>
            </a:r>
            <a:endParaRPr lang="en-US" sz="1400" dirty="0">
              <a:solidFill>
                <a:srgbClr val="7030A0"/>
              </a:solidFill>
            </a:endParaRPr>
          </a:p>
        </p:txBody>
      </p:sp>
    </p:spTree>
    <p:extLst>
      <p:ext uri="{BB962C8B-B14F-4D97-AF65-F5344CB8AC3E}">
        <p14:creationId xmlns:p14="http://schemas.microsoft.com/office/powerpoint/2010/main" val="4206485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680C-5FCA-DE92-2357-E5D2DAFEF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759E1-DAEA-5FC1-6CE2-A40BF64AC36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E3D7FF34-CA63-8BC9-9249-ECB9C023F157}"/>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94F42BCE-C850-845D-029D-A98A4DCE6E1B}"/>
              </a:ext>
            </a:extLst>
          </p:cNvPr>
          <p:cNvSpPr txBox="1"/>
          <p:nvPr/>
        </p:nvSpPr>
        <p:spPr>
          <a:xfrm>
            <a:off x="273739" y="87360"/>
            <a:ext cx="11427087" cy="62170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回到天父的愛</a:t>
            </a:r>
            <a:endParaRPr kumimoji="0" lang="en-US" altLang="zh-TW"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醫治內在核心信念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情緒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行為</a:t>
            </a:r>
            <a:endPar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2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000" b="1" dirty="0">
                <a:latin typeface="DFKai-SB" panose="03000509000000000000" pitchFamily="65" charset="-120"/>
                <a:ea typeface="DFKai-SB" panose="03000509000000000000" pitchFamily="65" charset="-120"/>
              </a:rPr>
              <a:t>例：來自虐待、嚴厲、批評、暴力的家庭</a:t>
            </a:r>
            <a:endParaRPr lang="en-US" altLang="zh-TW" sz="4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0000"/>
                </a:solidFill>
                <a:latin typeface="DFKai-SB" panose="03000509000000000000" pitchFamily="65" charset="-120"/>
                <a:ea typeface="DFKai-SB" panose="03000509000000000000" pitchFamily="65" charset="-120"/>
              </a:rPr>
              <a:t> </a:t>
            </a:r>
            <a:r>
              <a:rPr lang="zh-TW" altLang="en-US" sz="4400" b="1" dirty="0">
                <a:solidFill>
                  <a:srgbClr val="000000"/>
                </a:solidFill>
                <a:latin typeface="DFKai-SB" panose="03000509000000000000" pitchFamily="65" charset="-120"/>
                <a:ea typeface="DFKai-SB" panose="03000509000000000000" pitchFamily="65" charset="-120"/>
              </a:rPr>
              <a:t>  </a:t>
            </a:r>
            <a:r>
              <a:rPr lang="zh-TW" altLang="en-US" sz="4000" b="1" u="sng" dirty="0">
                <a:solidFill>
                  <a:srgbClr val="000000"/>
                </a:solidFill>
                <a:latin typeface="DFKai-SB" panose="03000509000000000000" pitchFamily="65" charset="-120"/>
                <a:ea typeface="DFKai-SB" panose="03000509000000000000" pitchFamily="65" charset="-120"/>
              </a:rPr>
              <a:t>對神</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信念</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情緒</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lang="zh-TW" altLang="en-US" sz="4000" b="1" u="sng" dirty="0">
                <a:solidFill>
                  <a:srgbClr val="000000"/>
                </a:solidFill>
                <a:latin typeface="DFKai-SB" panose="03000509000000000000" pitchFamily="65" charset="-120"/>
                <a:ea typeface="DFKai-SB" panose="03000509000000000000" pitchFamily="65" charset="-120"/>
              </a:rPr>
              <a:t>行為</a:t>
            </a:r>
            <a:endParaRPr lang="en-US" altLang="zh-TW" sz="4000" b="1" u="sng"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7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神是嚴厲、殘酷的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神不斷控告我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神不會聽我禱告</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神不會讚許我</a:t>
            </a:r>
            <a:endParaRPr lang="en-US" altLang="zh-TW" sz="3600" b="1" dirty="0">
              <a:latin typeface="DFKai-SB" panose="03000509000000000000" pitchFamily="65" charset="-120"/>
              <a:ea typeface="DFKai-SB" panose="03000509000000000000" pitchFamily="65" charset="-120"/>
            </a:endParaRPr>
          </a:p>
        </p:txBody>
      </p:sp>
      <p:sp>
        <p:nvSpPr>
          <p:cNvPr id="3" name="TextBox 2">
            <a:extLst>
              <a:ext uri="{FF2B5EF4-FFF2-40B4-BE49-F238E27FC236}">
                <a16:creationId xmlns:a16="http://schemas.microsoft.com/office/drawing/2014/main" id="{30578B09-6A7B-1ABF-83F9-ECFABBE4E511}"/>
              </a:ext>
            </a:extLst>
          </p:cNvPr>
          <p:cNvSpPr txBox="1"/>
          <p:nvPr/>
        </p:nvSpPr>
        <p:spPr>
          <a:xfrm>
            <a:off x="4936982" y="4121322"/>
            <a:ext cx="3044059" cy="1969770"/>
          </a:xfrm>
          <a:prstGeom prst="rect">
            <a:avLst/>
          </a:prstGeom>
          <a:noFill/>
        </p:spPr>
        <p:txBody>
          <a:bodyPr wrap="square" rtlCol="0">
            <a:spAutoFit/>
          </a:bodyPr>
          <a:lstStyle/>
          <a:p>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懷疑、恐懼、</a:t>
            </a:r>
            <a:r>
              <a:rPr lang="zh-TW" altLang="en-US" sz="3600" b="1" dirty="0">
                <a:solidFill>
                  <a:srgbClr val="C00000"/>
                </a:solidFill>
                <a:latin typeface="DFKai-SB" panose="03000509000000000000" pitchFamily="65" charset="-120"/>
                <a:ea typeface="DFKai-SB" panose="03000509000000000000" pitchFamily="65" charset="-120"/>
              </a:rPr>
              <a:t>敏感</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、自卑、悖逆</a:t>
            </a:r>
            <a:endParaRPr kumimoji="0" lang="en-US" altLang="zh-TW"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endParaRPr lang="en-US" sz="1400" dirty="0">
              <a:solidFill>
                <a:srgbClr val="C00000"/>
              </a:solidFill>
            </a:endParaRPr>
          </a:p>
        </p:txBody>
      </p:sp>
      <p:sp>
        <p:nvSpPr>
          <p:cNvPr id="5" name="Arrow: Right 4">
            <a:extLst>
              <a:ext uri="{FF2B5EF4-FFF2-40B4-BE49-F238E27FC236}">
                <a16:creationId xmlns:a16="http://schemas.microsoft.com/office/drawing/2014/main" id="{7985796D-C965-C2EE-363F-99BEE96B86D0}"/>
              </a:ext>
            </a:extLst>
          </p:cNvPr>
          <p:cNvSpPr/>
          <p:nvPr/>
        </p:nvSpPr>
        <p:spPr>
          <a:xfrm>
            <a:off x="4075001" y="4558896"/>
            <a:ext cx="861981" cy="547474"/>
          </a:xfrm>
          <a:prstGeom prst="rightArrow">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4CACCAC-BCA7-0110-98B6-26EE7D22E373}"/>
              </a:ext>
            </a:extLst>
          </p:cNvPr>
          <p:cNvPicPr>
            <a:picLocks noChangeAspect="1"/>
          </p:cNvPicPr>
          <p:nvPr/>
        </p:nvPicPr>
        <p:blipFill>
          <a:blip r:embed="rId3"/>
          <a:stretch>
            <a:fillRect/>
          </a:stretch>
        </p:blipFill>
        <p:spPr>
          <a:xfrm>
            <a:off x="7629707" y="4524382"/>
            <a:ext cx="845450" cy="609653"/>
          </a:xfrm>
          <a:prstGeom prst="rect">
            <a:avLst/>
          </a:prstGeom>
        </p:spPr>
      </p:pic>
      <p:sp>
        <p:nvSpPr>
          <p:cNvPr id="10" name="TextBox 9">
            <a:extLst>
              <a:ext uri="{FF2B5EF4-FFF2-40B4-BE49-F238E27FC236}">
                <a16:creationId xmlns:a16="http://schemas.microsoft.com/office/drawing/2014/main" id="{256D7AC3-BE41-6A4B-2248-68E5C631D142}"/>
              </a:ext>
            </a:extLst>
          </p:cNvPr>
          <p:cNvSpPr txBox="1"/>
          <p:nvPr/>
        </p:nvSpPr>
        <p:spPr>
          <a:xfrm>
            <a:off x="8435328" y="3738778"/>
            <a:ext cx="3383863" cy="2308324"/>
          </a:xfrm>
          <a:prstGeom prst="rect">
            <a:avLst/>
          </a:prstGeom>
          <a:noFill/>
        </p:spPr>
        <p:txBody>
          <a:bodyPr wrap="square" rtlCol="0">
            <a:spAutoFit/>
          </a:bodyPr>
          <a:lstStyle/>
          <a:p>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自我定罪、懷疑神的良善、</a:t>
            </a:r>
            <a:r>
              <a:rPr lang="zh-TW" altLang="en-US" sz="3600" b="1" dirty="0">
                <a:solidFill>
                  <a:srgbClr val="7030A0"/>
                </a:solidFill>
                <a:latin typeface="DFKai-SB" panose="03000509000000000000" pitchFamily="65" charset="-120"/>
                <a:ea typeface="DFKai-SB" panose="03000509000000000000" pitchFamily="65" charset="-120"/>
              </a:rPr>
              <a:t>不親近聆聽神</a:t>
            </a:r>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、論斷、做表面的禱告</a:t>
            </a:r>
            <a:endParaRPr lang="en-US" sz="1400" dirty="0">
              <a:solidFill>
                <a:srgbClr val="7030A0"/>
              </a:solidFill>
            </a:endParaRPr>
          </a:p>
        </p:txBody>
      </p:sp>
    </p:spTree>
    <p:extLst>
      <p:ext uri="{BB962C8B-B14F-4D97-AF65-F5344CB8AC3E}">
        <p14:creationId xmlns:p14="http://schemas.microsoft.com/office/powerpoint/2010/main" val="3172966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51D8E-4358-FF17-0CA4-EEA227081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CA692-DE6E-8A9B-FAE7-FD96BE971A5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5012D6C-2C37-250F-CA1A-EBFC94E1B7F7}"/>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C22661A3-B7FF-A369-D509-9668DD7BC04E}"/>
              </a:ext>
            </a:extLst>
          </p:cNvPr>
          <p:cNvSpPr txBox="1"/>
          <p:nvPr/>
        </p:nvSpPr>
        <p:spPr>
          <a:xfrm>
            <a:off x="273739" y="87360"/>
            <a:ext cx="11427087" cy="63094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回到天父的愛</a:t>
            </a:r>
            <a:endParaRPr kumimoji="0" lang="en-US" altLang="zh-TW"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醫治內在核心信念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情緒 ─</a:t>
            </a:r>
            <a:r>
              <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&gt;</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行為</a:t>
            </a:r>
            <a:endParaRPr kumimoji="0" lang="en-US" altLang="zh-TW"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2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000" b="1" dirty="0">
                <a:latin typeface="DFKai-SB" panose="03000509000000000000" pitchFamily="65" charset="-120"/>
                <a:ea typeface="DFKai-SB" panose="03000509000000000000" pitchFamily="65" charset="-120"/>
              </a:rPr>
              <a:t>例：來自不溝通、冷漠、消極的家庭</a:t>
            </a:r>
            <a:endParaRPr lang="en-US" altLang="zh-TW" sz="4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0000"/>
                </a:solidFill>
                <a:latin typeface="DFKai-SB" panose="03000509000000000000" pitchFamily="65" charset="-120"/>
                <a:ea typeface="DFKai-SB" panose="03000509000000000000" pitchFamily="65" charset="-120"/>
              </a:rPr>
              <a:t> </a:t>
            </a:r>
            <a:r>
              <a:rPr lang="zh-TW" altLang="en-US" sz="4400" b="1" dirty="0">
                <a:solidFill>
                  <a:srgbClr val="000000"/>
                </a:solidFill>
                <a:latin typeface="DFKai-SB" panose="03000509000000000000" pitchFamily="65" charset="-120"/>
                <a:ea typeface="DFKai-SB" panose="03000509000000000000" pitchFamily="65" charset="-120"/>
              </a:rPr>
              <a:t>  </a:t>
            </a:r>
            <a:r>
              <a:rPr lang="zh-TW" altLang="en-US" sz="4000" b="1" u="sng" dirty="0">
                <a:solidFill>
                  <a:srgbClr val="000000"/>
                </a:solidFill>
                <a:latin typeface="DFKai-SB" panose="03000509000000000000" pitchFamily="65" charset="-120"/>
                <a:ea typeface="DFKai-SB" panose="03000509000000000000" pitchFamily="65" charset="-120"/>
              </a:rPr>
              <a:t>自我</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信念</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u="sng"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情緒</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000" b="1" i="0"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lang="zh-TW" altLang="en-US" sz="4000" b="1" u="sng" dirty="0">
                <a:solidFill>
                  <a:srgbClr val="000000"/>
                </a:solidFill>
                <a:latin typeface="DFKai-SB" panose="03000509000000000000" pitchFamily="65" charset="-120"/>
                <a:ea typeface="DFKai-SB" panose="03000509000000000000" pitchFamily="65" charset="-120"/>
              </a:rPr>
              <a:t>行為</a:t>
            </a:r>
            <a:endParaRPr lang="en-US" altLang="zh-TW" sz="4000" b="1" u="sng"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7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我是沒有價值的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我是沒意義的    </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我是不被愛的</a:t>
            </a:r>
            <a:endParaRPr lang="en-US" altLang="zh-TW" sz="3600" b="1" dirty="0">
              <a:latin typeface="DFKai-SB" panose="03000509000000000000" pitchFamily="65" charset="-120"/>
              <a:ea typeface="DFKai-SB" panose="03000509000000000000" pitchFamily="65" charset="-120"/>
            </a:endParaRPr>
          </a:p>
          <a:p>
            <a:pPr marL="571500" indent="-571500" defTabSz="914400" eaLnBrk="1" hangingPunct="1">
              <a:buFont typeface="Wingdings" panose="05000000000000000000" pitchFamily="2" charset="2"/>
              <a:buChar char="§"/>
              <a:defRPr/>
            </a:pPr>
            <a:r>
              <a:rPr lang="zh-TW" altLang="en-US" sz="3600" b="1" dirty="0">
                <a:latin typeface="DFKai-SB" panose="03000509000000000000" pitchFamily="65" charset="-120"/>
                <a:ea typeface="DFKai-SB" panose="03000509000000000000" pitchFamily="65" charset="-120"/>
              </a:rPr>
              <a:t>我沒什麼可貢獻的</a:t>
            </a:r>
            <a:endParaRPr lang="en-US" altLang="zh-TW" sz="3600" b="1" dirty="0">
              <a:latin typeface="DFKai-SB" panose="03000509000000000000" pitchFamily="65" charset="-120"/>
              <a:ea typeface="DFKai-SB" panose="03000509000000000000" pitchFamily="65" charset="-120"/>
            </a:endParaRPr>
          </a:p>
        </p:txBody>
      </p:sp>
      <p:sp>
        <p:nvSpPr>
          <p:cNvPr id="3" name="TextBox 2">
            <a:extLst>
              <a:ext uri="{FF2B5EF4-FFF2-40B4-BE49-F238E27FC236}">
                <a16:creationId xmlns:a16="http://schemas.microsoft.com/office/drawing/2014/main" id="{B060496E-D7D4-E093-776D-B8CB43F562AB}"/>
              </a:ext>
            </a:extLst>
          </p:cNvPr>
          <p:cNvSpPr txBox="1"/>
          <p:nvPr/>
        </p:nvSpPr>
        <p:spPr>
          <a:xfrm>
            <a:off x="4936982" y="4118547"/>
            <a:ext cx="3044059" cy="1200329"/>
          </a:xfrm>
          <a:prstGeom prst="rect">
            <a:avLst/>
          </a:prstGeom>
          <a:noFill/>
        </p:spPr>
        <p:txBody>
          <a:bodyPr wrap="square" rtlCol="0">
            <a:spAutoFit/>
          </a:bodyPr>
          <a:lstStyle/>
          <a:p>
            <a:r>
              <a:rPr lang="zh-TW" altLang="en-US" sz="3600" b="1" dirty="0">
                <a:solidFill>
                  <a:srgbClr val="C00000"/>
                </a:solidFill>
                <a:latin typeface="DFKai-SB" panose="03000509000000000000" pitchFamily="65" charset="-120"/>
                <a:ea typeface="DFKai-SB" panose="03000509000000000000" pitchFamily="65" charset="-120"/>
              </a:rPr>
              <a:t>冷淡</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、消沉、自卑、悲觀</a:t>
            </a:r>
            <a:endParaRPr lang="en-US" sz="1400" dirty="0">
              <a:solidFill>
                <a:srgbClr val="C00000"/>
              </a:solidFill>
            </a:endParaRPr>
          </a:p>
        </p:txBody>
      </p:sp>
      <p:sp>
        <p:nvSpPr>
          <p:cNvPr id="5" name="Arrow: Right 4">
            <a:extLst>
              <a:ext uri="{FF2B5EF4-FFF2-40B4-BE49-F238E27FC236}">
                <a16:creationId xmlns:a16="http://schemas.microsoft.com/office/drawing/2014/main" id="{3C709138-1DE0-40F6-6EE7-7129019921FF}"/>
              </a:ext>
            </a:extLst>
          </p:cNvPr>
          <p:cNvSpPr/>
          <p:nvPr/>
        </p:nvSpPr>
        <p:spPr>
          <a:xfrm>
            <a:off x="4075001" y="4558896"/>
            <a:ext cx="861981" cy="547474"/>
          </a:xfrm>
          <a:prstGeom prst="rightArrow">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C4FF635-9EDD-FE7E-8C72-EB592F460949}"/>
              </a:ext>
            </a:extLst>
          </p:cNvPr>
          <p:cNvPicPr>
            <a:picLocks noChangeAspect="1"/>
          </p:cNvPicPr>
          <p:nvPr/>
        </p:nvPicPr>
        <p:blipFill>
          <a:blip r:embed="rId3"/>
          <a:stretch>
            <a:fillRect/>
          </a:stretch>
        </p:blipFill>
        <p:spPr>
          <a:xfrm>
            <a:off x="7764604" y="4524382"/>
            <a:ext cx="802799" cy="609653"/>
          </a:xfrm>
          <a:prstGeom prst="rect">
            <a:avLst/>
          </a:prstGeom>
        </p:spPr>
      </p:pic>
      <p:sp>
        <p:nvSpPr>
          <p:cNvPr id="10" name="TextBox 9">
            <a:extLst>
              <a:ext uri="{FF2B5EF4-FFF2-40B4-BE49-F238E27FC236}">
                <a16:creationId xmlns:a16="http://schemas.microsoft.com/office/drawing/2014/main" id="{9D7442F9-83F3-BD26-86C4-B41BC4486EAC}"/>
              </a:ext>
            </a:extLst>
          </p:cNvPr>
          <p:cNvSpPr txBox="1"/>
          <p:nvPr/>
        </p:nvSpPr>
        <p:spPr>
          <a:xfrm>
            <a:off x="8619822" y="3738778"/>
            <a:ext cx="3199369" cy="1754326"/>
          </a:xfrm>
          <a:prstGeom prst="rect">
            <a:avLst/>
          </a:prstGeom>
          <a:noFill/>
        </p:spPr>
        <p:txBody>
          <a:bodyPr wrap="square" rtlCol="0">
            <a:spAutoFit/>
          </a:bodyPr>
          <a:lstStyle/>
          <a:p>
            <a:r>
              <a:rPr lang="zh-TW" altLang="en-US" sz="3600" b="1" dirty="0">
                <a:solidFill>
                  <a:srgbClr val="7030A0"/>
                </a:solidFill>
                <a:latin typeface="DFKai-SB" panose="03000509000000000000" pitchFamily="65" charset="-120"/>
                <a:ea typeface="DFKai-SB" panose="03000509000000000000" pitchFamily="65" charset="-120"/>
              </a:rPr>
              <a:t>不</a:t>
            </a:r>
            <a:r>
              <a:rPr kumimoji="0" lang="zh-TW" altLang="en-US" sz="36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與人交通、不參與服事、不能委身</a:t>
            </a:r>
            <a:endParaRPr lang="en-US" sz="1400" dirty="0">
              <a:solidFill>
                <a:srgbClr val="7030A0"/>
              </a:solidFill>
            </a:endParaRPr>
          </a:p>
        </p:txBody>
      </p:sp>
    </p:spTree>
    <p:extLst>
      <p:ext uri="{BB962C8B-B14F-4D97-AF65-F5344CB8AC3E}">
        <p14:creationId xmlns:p14="http://schemas.microsoft.com/office/powerpoint/2010/main" val="815443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EA4CC-6CED-11E2-4162-0590FE4F5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F900C-21E1-C0FB-7853-125AC5E50475}"/>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5D84926-BF7B-4677-57FF-6D14613518F5}"/>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9FB7DE95-E627-9DEA-C92F-C25DB8A78588}"/>
              </a:ext>
            </a:extLst>
          </p:cNvPr>
          <p:cNvSpPr txBox="1"/>
          <p:nvPr/>
        </p:nvSpPr>
        <p:spPr>
          <a:xfrm>
            <a:off x="477586" y="58239"/>
            <a:ext cx="11427087" cy="30931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800" b="1" u="sng" dirty="0">
                <a:latin typeface="DFKai-SB" panose="03000509000000000000" pitchFamily="65" charset="-120"/>
                <a:ea typeface="DFKai-SB" panose="03000509000000000000" pitchFamily="65" charset="-120"/>
              </a:rPr>
              <a:t>孤兒的靈</a:t>
            </a:r>
            <a:r>
              <a:rPr lang="zh-TW" altLang="en-US" sz="800" b="1" u="sng" dirty="0">
                <a:latin typeface="DFKai-SB" panose="03000509000000000000" pitchFamily="65" charset="-120"/>
                <a:ea typeface="DFKai-SB" panose="03000509000000000000" pitchFamily="65" charset="-120"/>
              </a:rPr>
              <a:t> </a:t>
            </a:r>
            <a:r>
              <a:rPr lang="en-US" altLang="zh-TW" sz="4800" b="1" u="sng" dirty="0">
                <a:latin typeface="DFKai-SB" panose="03000509000000000000" pitchFamily="65" charset="-120"/>
                <a:ea typeface="DFKai-SB" panose="03000509000000000000" pitchFamily="65" charset="-120"/>
              </a:rPr>
              <a:t>/</a:t>
            </a:r>
            <a:r>
              <a:rPr lang="en-US" altLang="zh-TW" sz="800" b="1" u="sng" dirty="0">
                <a:latin typeface="DFKai-SB" panose="03000509000000000000" pitchFamily="65" charset="-120"/>
                <a:ea typeface="DFKai-SB" panose="03000509000000000000" pitchFamily="65" charset="-120"/>
              </a:rPr>
              <a:t> </a:t>
            </a:r>
            <a:r>
              <a:rPr lang="zh-TW" altLang="en-US" sz="4800" b="1" u="sng" dirty="0">
                <a:latin typeface="DFKai-SB" panose="03000509000000000000" pitchFamily="65" charset="-120"/>
                <a:ea typeface="DFKai-SB" panose="03000509000000000000" pitchFamily="65" charset="-120"/>
              </a:rPr>
              <a:t>孤兒的心</a:t>
            </a:r>
            <a:endParaRPr lang="en-US" altLang="zh-TW" sz="4800" b="1" u="sng"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4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讓生命過去的經歷來定義我是誰，而不是由神定義</a:t>
            </a:r>
            <a:endParaRPr lang="en-US" altLang="zh-TW" sz="4000" b="1" dirty="0">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4000" b="1" dirty="0">
                <a:solidFill>
                  <a:srgbClr val="C00000"/>
                </a:solidFill>
                <a:latin typeface="DFKai-SB" panose="03000509000000000000" pitchFamily="65" charset="-120"/>
                <a:ea typeface="DFKai-SB" panose="03000509000000000000" pitchFamily="65" charset="-120"/>
              </a:rPr>
              <a:t>例子： 基甸</a:t>
            </a:r>
            <a:endParaRPr lang="en-US" altLang="zh-TW" sz="4000" b="1" dirty="0">
              <a:solidFill>
                <a:srgbClr val="C000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5331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45FEC-AD3F-90C6-818E-6911EA0787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28B749-1898-D5E4-E87C-AACE269FFBF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93015C4-BECB-6D4A-D118-4A686A17448F}"/>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886E6072-35BF-3F1C-EAD2-BB6D93666CCB}"/>
              </a:ext>
            </a:extLst>
          </p:cNvPr>
          <p:cNvSpPr txBox="1"/>
          <p:nvPr/>
        </p:nvSpPr>
        <p:spPr>
          <a:xfrm>
            <a:off x="632838" y="58239"/>
            <a:ext cx="10817547" cy="36163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士師記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Judges 6:12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耶和華的使者向基甸顯現，對他說：「大能的勇士啊，耶和華與你同在！」</a:t>
            </a:r>
            <a:endPar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The angel of the Lord appeared to him and said to him, “The Lord is with you, O valiant warrior.”</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19044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67CD2-D132-4402-744B-9249E46FC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7306C-2A64-2C73-6020-F6420BEEB8B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A08C27F-BBE1-63DA-6E4E-ACDD2099DA25}"/>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64DAF7B7-EC3C-ACE0-C405-1A964AE81D77}"/>
              </a:ext>
            </a:extLst>
          </p:cNvPr>
          <p:cNvSpPr txBox="1"/>
          <p:nvPr/>
        </p:nvSpPr>
        <p:spPr>
          <a:xfrm>
            <a:off x="477586" y="58239"/>
            <a:ext cx="11427087" cy="564770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士師記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Judges 6:13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基甸說：「主啊，耶和華若與我們同在，我們何致遭遇這一切事呢？我們的列祖不是向我們說</a:t>
            </a:r>
            <a:r>
              <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耶和華領我們從埃及上來</a:t>
            </a:r>
            <a:r>
              <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嗎？</a:t>
            </a:r>
            <a:r>
              <a:rPr kumimoji="0" lang="zh-TW" altLang="en-US" sz="2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他那樣奇妙的作為在哪裡呢？</a:t>
            </a:r>
            <a:r>
              <a:rPr kumimoji="0" lang="zh-TW" altLang="en-US" sz="2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現在他卻丟棄我們，將我們交在米甸人手裡。」</a:t>
            </a:r>
            <a:endPar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Then Gideon said to him, “O my lord, if the Lord is with us, why then has all this happened to us? </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09664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ED97-A714-300D-2E4F-AD3BA85A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164FC-C007-6DEE-4760-DD0EBB529EC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AD76351-59CB-BE36-4C16-2184458113AC}"/>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25991360-5B08-364B-067C-9E7842F1EA2B}"/>
              </a:ext>
            </a:extLst>
          </p:cNvPr>
          <p:cNvSpPr txBox="1"/>
          <p:nvPr/>
        </p:nvSpPr>
        <p:spPr>
          <a:xfrm>
            <a:off x="477586" y="58239"/>
            <a:ext cx="11427087" cy="60247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士師記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Judges 6:14-15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耶和華觀看基甸，說：「你靠著你這能力去從米甸人手裡拯救以色列人，不是我差遣你去的嗎？」基甸說：「主啊，我有何能拯救以色列人呢？我家在瑪拿西支派中是至貧窮的。我在我父家是至微小的。」</a:t>
            </a:r>
            <a:endPar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15</a:t>
            </a: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  He said to Him, “O Lord, how shall I deliver Israel? Behold, my family is the least in Manasseh, and I am the youngest in my father’s house.”</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68249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38906-2218-9A6C-314B-F88ACC0FF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4C335-0D4D-838B-2BD0-0659A4C1AE95}"/>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39C0E6E-9ED5-EB5F-BF98-AC883FCC2043}"/>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4CAABB05-FF9E-461C-FE43-9D6D1F9A1F84}"/>
              </a:ext>
            </a:extLst>
          </p:cNvPr>
          <p:cNvSpPr txBox="1"/>
          <p:nvPr/>
        </p:nvSpPr>
        <p:spPr>
          <a:xfrm>
            <a:off x="669786" y="87360"/>
            <a:ext cx="11104814" cy="350095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士師記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Judges 6:16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耶和華對他說：「我與你同在，你就必擊打米甸人，如擊打一人一樣。」</a:t>
            </a:r>
            <a:endPar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But the Lord said to him, “Surely I will be with you, and you shall defeat Midian as one man.”</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217215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73CAC-1C00-DB79-FC19-A9AAF40EF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67C61-245C-C736-58CB-F1BD2DCD8ACA}"/>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4719714-65FE-F64D-1E56-BE1F20F78BC1}"/>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A6F95B97-BE11-0557-8448-6EAA90AC4AA1}"/>
              </a:ext>
            </a:extLst>
          </p:cNvPr>
          <p:cNvSpPr txBox="1"/>
          <p:nvPr/>
        </p:nvSpPr>
        <p:spPr>
          <a:xfrm>
            <a:off x="477586" y="58239"/>
            <a:ext cx="11427087" cy="298543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根基若毀壞，義人還能做甚麼呢？ </a:t>
            </a:r>
            <a:endPar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If the foundations are destroyed,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What can the righteous do?”</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58289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0CC3-1316-5C40-4DE5-9A44E53AF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499F8-96F8-7482-865A-8EC85B1FF03B}"/>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EEC43687-7252-000D-BFE9-E87D06B0061B}"/>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718919F4-58FE-636F-C9A2-2EFC6C3C4051}"/>
              </a:ext>
            </a:extLst>
          </p:cNvPr>
          <p:cNvSpPr txBox="1"/>
          <p:nvPr/>
        </p:nvSpPr>
        <p:spPr>
          <a:xfrm>
            <a:off x="477587" y="58239"/>
            <a:ext cx="11104814" cy="660180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1:4-5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就如</a:t>
            </a:r>
            <a:r>
              <a:rPr kumimoji="0" lang="zh-TW" altLang="en-US" sz="32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神從創立世界以前，在基督裡揀選了我們，使我們在他面前成為聖潔，無有瑕疵；</a:t>
            </a:r>
            <a:r>
              <a:rPr kumimoji="0" lang="en-US" altLang="zh-TW"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又因愛我們，就按著自己的意旨所喜悅的，預定我們藉著耶穌基督得兒子的名分，</a:t>
            </a:r>
            <a:endPar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6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just as He chose us in Him before the foundation of the world, that we would be holy and blameless before Him. In love He predestined us to adoption as sons through Jesus Christ to Himself, according to the kind intention of His will,</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98626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3A964-4C5D-8891-110F-DAF5C5710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6734D-65F7-56F0-7FF7-52F27E54A27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4FB09C47-AB07-092A-3842-B0F282AE3131}"/>
              </a:ext>
            </a:extLst>
          </p:cNvPr>
          <p:cNvPicPr>
            <a:picLocks noGrp="1" noChangeAspect="1"/>
          </p:cNvPicPr>
          <p:nvPr>
            <p:ph idx="1"/>
          </p:nvPr>
        </p:nvPicPr>
        <p:blipFill>
          <a:blip r:embed="rId2">
            <a:alphaModFix amt="61000"/>
          </a:blip>
          <a:stretch>
            <a:fillRect/>
          </a:stretch>
        </p:blipFill>
        <p:spPr>
          <a:xfrm>
            <a:off x="-568946" y="0"/>
            <a:ext cx="12673583" cy="8123432"/>
          </a:xfrm>
          <a:prstGeom prst="rect">
            <a:avLst/>
          </a:prstGeom>
        </p:spPr>
      </p:pic>
      <p:sp>
        <p:nvSpPr>
          <p:cNvPr id="6" name="TextBox 5">
            <a:extLst>
              <a:ext uri="{FF2B5EF4-FFF2-40B4-BE49-F238E27FC236}">
                <a16:creationId xmlns:a16="http://schemas.microsoft.com/office/drawing/2014/main" id="{8D67BA44-2653-BC97-1B6B-199C0B9EDCDD}"/>
              </a:ext>
            </a:extLst>
          </p:cNvPr>
          <p:cNvSpPr txBox="1"/>
          <p:nvPr/>
        </p:nvSpPr>
        <p:spPr>
          <a:xfrm>
            <a:off x="262091" y="1031050"/>
            <a:ext cx="11427087" cy="350865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回到天父的愛</a:t>
            </a:r>
            <a:endParaRPr kumimoji="0" lang="en-US" altLang="zh-TW" sz="5400" b="1" i="0" u="sng"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孤兒的靈的醫治：真心的宣告和經歷</a:t>
            </a:r>
            <a:endParaRPr kumimoji="0" lang="en-US" altLang="zh-TW" sz="4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「我是 神所肯定、所</a:t>
            </a:r>
            <a:r>
              <a:rPr lang="zh-TW" altLang="en-US" sz="4800" b="1" dirty="0">
                <a:solidFill>
                  <a:srgbClr val="002060"/>
                </a:solidFill>
                <a:latin typeface="DFKai-SB" panose="03000509000000000000" pitchFamily="65" charset="-120"/>
                <a:ea typeface="DFKai-SB" panose="03000509000000000000" pitchFamily="65" charset="-120"/>
              </a:rPr>
              <a:t>喜</a:t>
            </a:r>
            <a:r>
              <a:rPr kumimoji="0" lang="zh-TW" altLang="en-US" sz="4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愛的孩子！」</a:t>
            </a:r>
            <a:endParaRPr lang="en-US" altLang="zh-TW" sz="40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10665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0C6F2-A735-F772-6995-A0DE4B292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1417E-C1E8-58A1-7A81-8C40E4C2B58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0FA2DBD-AD63-B668-040A-1FFE9572B5C4}"/>
              </a:ext>
            </a:extLst>
          </p:cNvPr>
          <p:cNvPicPr>
            <a:picLocks noGrp="1" noChangeAspect="1"/>
          </p:cNvPicPr>
          <p:nvPr>
            <p:ph idx="1"/>
          </p:nvPr>
        </p:nvPicPr>
        <p:blipFill>
          <a:blip r:embed="rId2">
            <a:alphaModFix amt="61000"/>
          </a:blip>
          <a:stretch>
            <a:fillRect/>
          </a:stretch>
        </p:blipFill>
        <p:spPr>
          <a:xfrm>
            <a:off x="-481583" y="0"/>
            <a:ext cx="12673583" cy="8123432"/>
          </a:xfrm>
          <a:prstGeom prst="rect">
            <a:avLst/>
          </a:prstGeom>
        </p:spPr>
      </p:pic>
      <p:sp>
        <p:nvSpPr>
          <p:cNvPr id="6" name="TextBox 5">
            <a:extLst>
              <a:ext uri="{FF2B5EF4-FFF2-40B4-BE49-F238E27FC236}">
                <a16:creationId xmlns:a16="http://schemas.microsoft.com/office/drawing/2014/main" id="{8BD70601-9FA9-8EAD-B040-33EEE474A3AE}"/>
              </a:ext>
            </a:extLst>
          </p:cNvPr>
          <p:cNvSpPr txBox="1"/>
          <p:nvPr/>
        </p:nvSpPr>
        <p:spPr>
          <a:xfrm>
            <a:off x="757149" y="64063"/>
            <a:ext cx="10774775" cy="40780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5:17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若有人在基督裡，他就是新造的人，舊事已過，都變成新的了。</a:t>
            </a:r>
            <a:endParaRPr kumimoji="0" lang="en-US" altLang="zh-TW"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6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000000"/>
                </a:solidFill>
                <a:effectLst/>
                <a:uLnTx/>
                <a:uFillTx/>
                <a:latin typeface="Century" panose="02040604050505020304" pitchFamily="18" charset="0"/>
                <a:ea typeface="DFKai-SB" panose="03000509000000000000" pitchFamily="65" charset="-120"/>
                <a:cs typeface="Arial" charset="0"/>
              </a:rPr>
              <a:t>Therefore if anyone is in Christ, he is a new creature; the old things passed away; behold, new things have come.</a:t>
            </a:r>
            <a:endParaRPr kumimoji="1" lang="en-US" sz="4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15403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372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en-US" altLang="zh-TW" sz="4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Dwelling At Your Place Always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永遠住在祢的家</a:t>
            </a: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p>
        </p:txBody>
      </p:sp>
    </p:spTree>
    <p:extLst>
      <p:ext uri="{BB962C8B-B14F-4D97-AF65-F5344CB8AC3E}">
        <p14:creationId xmlns:p14="http://schemas.microsoft.com/office/powerpoint/2010/main" val="3919164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90D4E-137B-B019-FEBD-47BFC2FF126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9F80A71-F9DF-08FD-D556-0E463FB4C990}"/>
              </a:ext>
            </a:extLst>
          </p:cNvPr>
          <p:cNvPicPr>
            <a:picLocks noGrp="1" noChangeAspect="1"/>
          </p:cNvPicPr>
          <p:nvPr>
            <p:ph idx="1"/>
          </p:nvPr>
        </p:nvPicPr>
        <p:blipFill>
          <a:blip r:embed="rId2"/>
          <a:stretch>
            <a:fillRect/>
          </a:stretch>
        </p:blipFill>
        <p:spPr>
          <a:xfrm>
            <a:off x="3581886" y="89175"/>
            <a:ext cx="5160244" cy="6679650"/>
          </a:xfrm>
          <a:prstGeom prst="rect">
            <a:avLst/>
          </a:prstGeom>
        </p:spPr>
      </p:pic>
    </p:spTree>
    <p:extLst>
      <p:ext uri="{BB962C8B-B14F-4D97-AF65-F5344CB8AC3E}">
        <p14:creationId xmlns:p14="http://schemas.microsoft.com/office/powerpoint/2010/main" val="341002051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14835</TotalTime>
  <Words>1349</Words>
  <Application>Microsoft Office PowerPoint</Application>
  <PresentationFormat>Widescreen</PresentationFormat>
  <Paragraphs>182</Paragraphs>
  <Slides>20</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 Unicode MS</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991</cp:revision>
  <cp:lastPrinted>2020-09-23T16:34:05Z</cp:lastPrinted>
  <dcterms:created xsi:type="dcterms:W3CDTF">2015-02-24T04:35:26Z</dcterms:created>
  <dcterms:modified xsi:type="dcterms:W3CDTF">2025-06-16T15:25:58Z</dcterms:modified>
</cp:coreProperties>
</file>