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  <p:sldMasterId id="2147483988" r:id="rId2"/>
  </p:sldMasterIdLst>
  <p:notesMasterIdLst>
    <p:notesMasterId r:id="rId27"/>
  </p:notesMasterIdLst>
  <p:sldIdLst>
    <p:sldId id="12378" r:id="rId3"/>
    <p:sldId id="12379" r:id="rId4"/>
    <p:sldId id="12542" r:id="rId5"/>
    <p:sldId id="12606" r:id="rId6"/>
    <p:sldId id="12629" r:id="rId7"/>
    <p:sldId id="12607" r:id="rId8"/>
    <p:sldId id="12642" r:id="rId9"/>
    <p:sldId id="12638" r:id="rId10"/>
    <p:sldId id="12639" r:id="rId11"/>
    <p:sldId id="12640" r:id="rId12"/>
    <p:sldId id="12553" r:id="rId13"/>
    <p:sldId id="12556" r:id="rId14"/>
    <p:sldId id="12619" r:id="rId15"/>
    <p:sldId id="12628" r:id="rId16"/>
    <p:sldId id="12621" r:id="rId17"/>
    <p:sldId id="12610" r:id="rId18"/>
    <p:sldId id="12613" r:id="rId19"/>
    <p:sldId id="12612" r:id="rId20"/>
    <p:sldId id="12622" r:id="rId21"/>
    <p:sldId id="12557" r:id="rId22"/>
    <p:sldId id="12641" r:id="rId23"/>
    <p:sldId id="12636" r:id="rId24"/>
    <p:sldId id="12594" r:id="rId25"/>
    <p:sldId id="12484" r:id="rId26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465" autoAdjust="0"/>
    <p:restoredTop sz="92509" autoAdjust="0"/>
  </p:normalViewPr>
  <p:slideViewPr>
    <p:cSldViewPr snapToGrid="0">
      <p:cViewPr varScale="1">
        <p:scale>
          <a:sx n="79" d="100"/>
          <a:sy n="79" d="100"/>
        </p:scale>
        <p:origin x="258" y="51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6/1/2025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8C60B-61D9-DB0E-06EC-A9BB7ED18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BF1081-A479-003F-4172-85C636E2E3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AEE1FA-3B1B-2FF1-F5EC-7B0D29A9B0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5FCD9D-A116-0E25-F5FA-A529C41B4B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2531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FF0DE-44EA-149C-D057-C36DFDA41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2159DE-5185-53F9-A008-D487703AE4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C77FCD-591F-EA41-9BA0-CF654569E4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2815BD-BA48-BDB8-6BF6-9E03FD5351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4189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514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38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  <a:sym typeface="Arial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  <a:sym typeface="Arial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7310E6-29EF-4A1D-AAEF-DA37F8D53DAF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  <a:sym typeface="Arial"/>
              </a:rPr>
              <a:pPr marL="0" marR="0" lvl="0" indent="0" algn="r" defTabSz="4563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808993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  <a:sym typeface="Arial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  <a:sym typeface="Arial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2022E7-3A11-4B50-A1B9-68AA8B5F1928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  <a:sym typeface="Arial"/>
              </a:rPr>
              <a:pPr marL="0" marR="0" lvl="0" indent="0" algn="r" defTabSz="4563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90113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1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2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5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  <a:sym typeface="Arial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  <a:sym typeface="Arial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546064-3F81-40E4-AF43-F0114894FE39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  <a:sym typeface="Arial"/>
              </a:rPr>
              <a:pPr marL="0" marR="0" lvl="0" indent="0" algn="r" defTabSz="4563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15502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1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  <a:sym typeface="Arial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  <a:sym typeface="Arial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CF6BEF-25EC-42A1-A202-92E64CE4AE39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  <a:sym typeface="Arial"/>
              </a:rPr>
              <a:pPr marL="0" marR="0" lvl="0" indent="0" algn="r" defTabSz="4563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4071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1" indent="0">
              <a:buNone/>
              <a:defRPr sz="2000" b="1"/>
            </a:lvl2pPr>
            <a:lvl3pPr marL="914300" indent="0">
              <a:buNone/>
              <a:defRPr sz="1800" b="1"/>
            </a:lvl3pPr>
            <a:lvl4pPr marL="1371451" indent="0">
              <a:buNone/>
              <a:defRPr sz="1600" b="1"/>
            </a:lvl4pPr>
            <a:lvl5pPr marL="1828601" indent="0">
              <a:buNone/>
              <a:defRPr sz="1600" b="1"/>
            </a:lvl5pPr>
            <a:lvl6pPr marL="2285750" indent="0">
              <a:buNone/>
              <a:defRPr sz="1600" b="1"/>
            </a:lvl6pPr>
            <a:lvl7pPr marL="2742901" indent="0">
              <a:buNone/>
              <a:defRPr sz="1600" b="1"/>
            </a:lvl7pPr>
            <a:lvl8pPr marL="3200051" indent="0">
              <a:buNone/>
              <a:defRPr sz="1600" b="1"/>
            </a:lvl8pPr>
            <a:lvl9pPr marL="3657201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6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77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1" indent="0">
              <a:buNone/>
              <a:defRPr sz="2000" b="1"/>
            </a:lvl2pPr>
            <a:lvl3pPr marL="914300" indent="0">
              <a:buNone/>
              <a:defRPr sz="1800" b="1"/>
            </a:lvl3pPr>
            <a:lvl4pPr marL="1371451" indent="0">
              <a:buNone/>
              <a:defRPr sz="1600" b="1"/>
            </a:lvl4pPr>
            <a:lvl5pPr marL="1828601" indent="0">
              <a:buNone/>
              <a:defRPr sz="1600" b="1"/>
            </a:lvl5pPr>
            <a:lvl6pPr marL="2285750" indent="0">
              <a:buNone/>
              <a:defRPr sz="1600" b="1"/>
            </a:lvl6pPr>
            <a:lvl7pPr marL="2742901" indent="0">
              <a:buNone/>
              <a:defRPr sz="1600" b="1"/>
            </a:lvl7pPr>
            <a:lvl8pPr marL="3200051" indent="0">
              <a:buNone/>
              <a:defRPr sz="1600" b="1"/>
            </a:lvl8pPr>
            <a:lvl9pPr marL="3657201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77" y="2174876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  <a:sym typeface="Arial"/>
            </a:endParaRPr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  <a:sym typeface="Arial"/>
            </a:endParaRPr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223DB6-1025-4D46-9B09-B30164AFE292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  <a:sym typeface="Arial"/>
              </a:rPr>
              <a:pPr marL="0" marR="0" lvl="0" indent="0" algn="r" defTabSz="4563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94088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  <a:sym typeface="Arial"/>
            </a:endParaRPr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  <a:sym typeface="Arial"/>
            </a:endParaRP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179C79-861F-4250-A6BC-60DCA3177A9C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  <a:sym typeface="Arial"/>
              </a:rPr>
              <a:pPr marL="0" marR="0" lvl="0" indent="0" algn="r" defTabSz="4563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981668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  <a:sym typeface="Arial"/>
            </a:endParaRPr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  <a:sym typeface="Arial"/>
            </a:endParaRPr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5553EC-2986-44BC-ADA4-6CE26B6F1972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  <a:sym typeface="Arial"/>
              </a:rPr>
              <a:pPr marL="0" marR="0" lvl="0" indent="0" algn="r" defTabSz="4563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117023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64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3" y="143510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1" indent="0">
              <a:buNone/>
              <a:defRPr sz="1200"/>
            </a:lvl2pPr>
            <a:lvl3pPr marL="914300" indent="0">
              <a:buNone/>
              <a:defRPr sz="1000"/>
            </a:lvl3pPr>
            <a:lvl4pPr marL="1371451" indent="0">
              <a:buNone/>
              <a:defRPr sz="900"/>
            </a:lvl4pPr>
            <a:lvl5pPr marL="1828601" indent="0">
              <a:buNone/>
              <a:defRPr sz="900"/>
            </a:lvl5pPr>
            <a:lvl6pPr marL="2285750" indent="0">
              <a:buNone/>
              <a:defRPr sz="900"/>
            </a:lvl6pPr>
            <a:lvl7pPr marL="2742901" indent="0">
              <a:buNone/>
              <a:defRPr sz="900"/>
            </a:lvl7pPr>
            <a:lvl8pPr marL="3200051" indent="0">
              <a:buNone/>
              <a:defRPr sz="900"/>
            </a:lvl8pPr>
            <a:lvl9pPr marL="3657201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  <a:sym typeface="Arial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  <a:sym typeface="Arial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7D456F-3718-479C-9ED5-6D72FA609F75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  <a:sym typeface="Arial"/>
              </a:rPr>
              <a:pPr marL="0" marR="0" lvl="0" indent="0" algn="r" defTabSz="4563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927366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51" indent="0">
              <a:buNone/>
              <a:defRPr sz="2800"/>
            </a:lvl2pPr>
            <a:lvl3pPr marL="914300" indent="0">
              <a:buNone/>
              <a:defRPr sz="2400"/>
            </a:lvl3pPr>
            <a:lvl4pPr marL="1371451" indent="0">
              <a:buNone/>
              <a:defRPr sz="2000"/>
            </a:lvl4pPr>
            <a:lvl5pPr marL="1828601" indent="0">
              <a:buNone/>
              <a:defRPr sz="2000"/>
            </a:lvl5pPr>
            <a:lvl6pPr marL="2285750" indent="0">
              <a:buNone/>
              <a:defRPr sz="2000"/>
            </a:lvl6pPr>
            <a:lvl7pPr marL="2742901" indent="0">
              <a:buNone/>
              <a:defRPr sz="2000"/>
            </a:lvl7pPr>
            <a:lvl8pPr marL="3200051" indent="0">
              <a:buNone/>
              <a:defRPr sz="2000"/>
            </a:lvl8pPr>
            <a:lvl9pPr marL="3657201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1" indent="0">
              <a:buNone/>
              <a:defRPr sz="1200"/>
            </a:lvl2pPr>
            <a:lvl3pPr marL="914300" indent="0">
              <a:buNone/>
              <a:defRPr sz="1000"/>
            </a:lvl3pPr>
            <a:lvl4pPr marL="1371451" indent="0">
              <a:buNone/>
              <a:defRPr sz="900"/>
            </a:lvl4pPr>
            <a:lvl5pPr marL="1828601" indent="0">
              <a:buNone/>
              <a:defRPr sz="900"/>
            </a:lvl5pPr>
            <a:lvl6pPr marL="2285750" indent="0">
              <a:buNone/>
              <a:defRPr sz="900"/>
            </a:lvl6pPr>
            <a:lvl7pPr marL="2742901" indent="0">
              <a:buNone/>
              <a:defRPr sz="900"/>
            </a:lvl7pPr>
            <a:lvl8pPr marL="3200051" indent="0">
              <a:buNone/>
              <a:defRPr sz="900"/>
            </a:lvl8pPr>
            <a:lvl9pPr marL="3657201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  <a:sym typeface="Arial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  <a:sym typeface="Arial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22FC8F-A772-4141-B1DE-FC21E65EC7CF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  <a:sym typeface="Arial"/>
              </a:rPr>
              <a:pPr marL="0" marR="0" lvl="0" indent="0" algn="r" defTabSz="4563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321797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  <a:sym typeface="Arial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  <a:sym typeface="Arial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6EE5AB-AC42-4778-9A21-1F80D686FF23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  <a:sym typeface="Arial"/>
              </a:rPr>
              <a:pPr marL="0" marR="0" lvl="0" indent="0" algn="r" defTabSz="4563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706153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50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50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  <a:sym typeface="Arial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  <a:sym typeface="Arial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B80B9E-9A50-4D5B-8DC9-0FA1675BDA30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  <a:sym typeface="Arial"/>
              </a:rPr>
              <a:pPr marL="0" marR="0" lvl="0" indent="0" algn="r" defTabSz="4563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69436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標題版面配置區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9219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8"/>
            <a:ext cx="28448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  <a:sym typeface="Arial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8"/>
            <a:ext cx="38608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ctr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  <a:sym typeface="Arial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8"/>
            <a:ext cx="28448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r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4C0E2AB-EE73-460D-87A6-4D908BF08581}" type="slidenum">
              <a:rPr kumimoji="0" lang="en-US" altLang="zh-TW" sz="1200" b="1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ahoma" pitchFamily="34" charset="0"/>
                <a:ea typeface="新細明體"/>
                <a:cs typeface="Arial" charset="0"/>
                <a:sym typeface="Arial"/>
              </a:rPr>
              <a:pPr marL="0" marR="0" lvl="0" indent="0" algn="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57250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51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451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601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1305" indent="-34130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44" indent="-28415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385" indent="-22700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573" indent="-22700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762" indent="-22700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25" indent="-228576" algn="l" defTabSz="9143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76" indent="-228576" algn="l" defTabSz="9143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26" indent="-228576" algn="l" defTabSz="9143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76" indent="-228576" algn="l" defTabSz="9143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1" algn="l" defTabSz="9143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0" algn="l" defTabSz="9143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1" algn="l" defTabSz="9143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01" algn="l" defTabSz="9143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50" algn="l" defTabSz="9143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01" algn="l" defTabSz="9143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51" algn="l" defTabSz="9143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01" algn="l" defTabSz="9143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69EC16-9E33-13DC-DD2B-C247DCF06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5F6F35-79B3-93CD-2AF7-49420327BA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>
            <a:extLst>
              <a:ext uri="{FF2B5EF4-FFF2-40B4-BE49-F238E27FC236}">
                <a16:creationId xmlns:a16="http://schemas.microsoft.com/office/drawing/2014/main" id="{BC47B2E0-31E5-1CF1-355E-C975CFE2B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372937"/>
            <a:ext cx="9144000" cy="206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66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176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1AF28A-EC28-5E6C-5776-E8C0AE5BA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0009D8-CBCE-AD6F-A5B7-6109AA1038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595"/>
            <a:ext cx="12192000" cy="6858001"/>
          </a:xfrm>
          <a:prstGeom prst="rect">
            <a:avLst/>
          </a:prstGeom>
        </p:spPr>
      </p:pic>
      <p:sp>
        <p:nvSpPr>
          <p:cNvPr id="123906" name="TextBox 1">
            <a:extLst>
              <a:ext uri="{FF2B5EF4-FFF2-40B4-BE49-F238E27FC236}">
                <a16:creationId xmlns:a16="http://schemas.microsoft.com/office/drawing/2014/main" id="{DE871693-0B7E-317E-7FC6-0DB9C87C52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0481" y="1059706"/>
            <a:ext cx="9971037" cy="4693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7200" b="1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重新夢想</a:t>
            </a:r>
            <a:r>
              <a:rPr lang="en-US" altLang="zh-TW" sz="6000" b="1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3600" b="1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Renewing Our Dream </a:t>
            </a:r>
            <a:endParaRPr kumimoji="0" lang="en-US" altLang="zh-TW" sz="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 波特蘭靈糧堂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    </a:t>
            </a:r>
            <a:r>
              <a:rPr kumimoji="0" lang="en-US" altLang="zh-TW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June 1, 2025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330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DD171-FBFD-F4EC-AB39-9E4A81AA9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18C370-EC21-26E2-2A10-C0CE1D2BAC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F9005E4-CE92-53DB-9A3D-0FD6BF18C84D}"/>
              </a:ext>
            </a:extLst>
          </p:cNvPr>
          <p:cNvSpPr txBox="1"/>
          <p:nvPr/>
        </p:nvSpPr>
        <p:spPr>
          <a:xfrm>
            <a:off x="232969" y="197532"/>
            <a:ext cx="11542778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哥林多前書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1 Cor. 2:9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如經上所記：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神為愛他的人所預備的是眼睛未曾看見，耳朵未曾聽見，人心也未曾想到的。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“Things which eye has not seen and ear has not heard,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And which have not entered the heart of man,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All that God has prepared for those who love Him.”</a:t>
            </a: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671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DD171-FBFD-F4EC-AB39-9E4A81AA9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18C370-EC21-26E2-2A10-C0CE1D2BAC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F9005E4-CE92-53DB-9A3D-0FD6BF18C84D}"/>
              </a:ext>
            </a:extLst>
          </p:cNvPr>
          <p:cNvSpPr txBox="1"/>
          <p:nvPr/>
        </p:nvSpPr>
        <p:spPr>
          <a:xfrm>
            <a:off x="136751" y="185883"/>
            <a:ext cx="11665087" cy="6278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哥林多前書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1 Cor. 2:9-10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如經上所記：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神為愛他的人所預備的是眼睛未曾看見，耳朵未曾聽見，人心也未曾想到的。 只有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神藉著聖靈向我們顯明了，因為聖靈參透萬事，就是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神深奧的事也參透了。 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“Things which eye has not seen and ear has not heard,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And which have not entered the heart of man,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All that God has prepared for those who love Him.”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For to us God revealed them through the Spirit; for the Spirit searches all things, even the depths of God.</a:t>
            </a: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871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C0FBF749-E2BE-DAE6-C71F-26F65932F3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9772" y="244268"/>
            <a:ext cx="9551598" cy="63694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E0EEF6-3929-AE04-EE25-9001F979A77A}"/>
              </a:ext>
            </a:extLst>
          </p:cNvPr>
          <p:cNvSpPr txBox="1"/>
          <p:nvPr/>
        </p:nvSpPr>
        <p:spPr>
          <a:xfrm>
            <a:off x="5050511" y="612160"/>
            <a:ext cx="53640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6000" b="1" dirty="0">
                <a:solidFill>
                  <a:schemeClr val="bg1"/>
                </a:solidFill>
              </a:rPr>
              <a:t>生命河的 </a:t>
            </a:r>
            <a:r>
              <a:rPr lang="en-US" altLang="zh-TW" sz="6000" b="1" dirty="0">
                <a:solidFill>
                  <a:schemeClr val="bg1"/>
                </a:solidFill>
              </a:rPr>
              <a:t>DNA</a:t>
            </a:r>
            <a:endParaRPr lang="en-US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811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5EEAD-092D-A67B-C2FD-5B6E56297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FD86EB4-4579-4B89-5860-EFC98782B9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326153"/>
            <a:ext cx="4562293" cy="60872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0284E1-E680-B8E7-3A69-AFC169D8F4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7546" y="326154"/>
            <a:ext cx="4165198" cy="6083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901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D7EA6-A7EB-68BF-8DA7-0C2827154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5AE556A-9BD7-F364-7270-9D12EADFFA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47625" y="661570"/>
            <a:ext cx="14838983" cy="51081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345BF6-6148-80DD-F1D8-154B7DC042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5394" y="4238940"/>
            <a:ext cx="3452641" cy="11219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7688BC4-DF65-BE7C-70FA-D1238C4BF7C7}"/>
              </a:ext>
            </a:extLst>
          </p:cNvPr>
          <p:cNvSpPr txBox="1"/>
          <p:nvPr/>
        </p:nvSpPr>
        <p:spPr>
          <a:xfrm>
            <a:off x="2143694" y="4295036"/>
            <a:ext cx="97798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1.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 吸引力 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2.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爆炸力  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3.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凝聚力  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4. 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外展力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4527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233BB-6665-820A-8C89-D5491E36A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CC56444-7B15-FC4B-9E45-70BA9A75B3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44514" y="-84779"/>
            <a:ext cx="15594254" cy="779712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A83477-9A10-7F5E-0111-9264EC7CA993}"/>
              </a:ext>
            </a:extLst>
          </p:cNvPr>
          <p:cNvSpPr/>
          <p:nvPr/>
        </p:nvSpPr>
        <p:spPr>
          <a:xfrm>
            <a:off x="4699168" y="738787"/>
            <a:ext cx="2361695" cy="72667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96E587-018F-DE07-8CBE-8548D6EECF56}"/>
              </a:ext>
            </a:extLst>
          </p:cNvPr>
          <p:cNvSpPr txBox="1"/>
          <p:nvPr/>
        </p:nvSpPr>
        <p:spPr>
          <a:xfrm>
            <a:off x="2458585" y="2020425"/>
            <a:ext cx="9047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>
                <a:solidFill>
                  <a:srgbClr val="0070C0"/>
                </a:solidFill>
              </a:rPr>
              <a:t>河用仁  </a:t>
            </a:r>
            <a:r>
              <a:rPr lang="en-US" altLang="zh-TW" sz="3600" b="1" dirty="0">
                <a:solidFill>
                  <a:srgbClr val="0070C0"/>
                </a:solidFill>
              </a:rPr>
              <a:t>1991</a:t>
            </a:r>
            <a:r>
              <a:rPr lang="zh-TW" altLang="en-US" sz="3600" b="1" dirty="0">
                <a:solidFill>
                  <a:srgbClr val="0070C0"/>
                </a:solidFill>
              </a:rPr>
              <a:t> 韓國敬拜特會的突破</a:t>
            </a:r>
            <a:r>
              <a:rPr lang="zh-TW" altLang="en-US" sz="2800" b="1" dirty="0">
                <a:solidFill>
                  <a:srgbClr val="0070C0"/>
                </a:solidFill>
              </a:rPr>
              <a:t> </a:t>
            </a:r>
            <a:r>
              <a:rPr lang="en-US" altLang="zh-TW" sz="3600" b="1" dirty="0">
                <a:solidFill>
                  <a:srgbClr val="0070C0"/>
                </a:solidFill>
              </a:rPr>
              <a:t>/</a:t>
            </a:r>
            <a:r>
              <a:rPr lang="zh-TW" altLang="en-US" sz="2000" b="1" dirty="0">
                <a:solidFill>
                  <a:srgbClr val="0070C0"/>
                </a:solidFill>
              </a:rPr>
              <a:t>  </a:t>
            </a:r>
            <a:r>
              <a:rPr lang="zh-TW" altLang="en-US" sz="3600" b="1" dirty="0">
                <a:solidFill>
                  <a:srgbClr val="0070C0"/>
                </a:solidFill>
              </a:rPr>
              <a:t>戒咖啡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43DC69-59F0-439F-1D67-626147CFC22D}"/>
              </a:ext>
            </a:extLst>
          </p:cNvPr>
          <p:cNvSpPr txBox="1"/>
          <p:nvPr/>
        </p:nvSpPr>
        <p:spPr>
          <a:xfrm>
            <a:off x="2478771" y="4771960"/>
            <a:ext cx="100523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3600" b="1" dirty="0">
                <a:solidFill>
                  <a:srgbClr val="0070C0"/>
                </a:solidFill>
              </a:rPr>
              <a:t>生命河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的成長</a:t>
            </a: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 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其實是從</a:t>
            </a:r>
            <a:r>
              <a:rPr kumimoji="0" lang="zh-TW" alt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敬拜的心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開始</a:t>
            </a:r>
            <a:r>
              <a:rPr kumimoji="0" lang="zh-TW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/</a:t>
            </a: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喜馬拉雅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C0124D-5487-6B18-16E0-6651FBCD2F5C}"/>
              </a:ext>
            </a:extLst>
          </p:cNvPr>
          <p:cNvSpPr txBox="1"/>
          <p:nvPr/>
        </p:nvSpPr>
        <p:spPr>
          <a:xfrm>
            <a:off x="2478771" y="3429000"/>
            <a:ext cx="97132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學習舉手、俯伏、拍掌敬拜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/</a:t>
            </a:r>
            <a:r>
              <a:rPr kumimoji="0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 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心向神敞開更親密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EFE4CF-4A82-E1DE-D234-5EA71EC17491}"/>
              </a:ext>
            </a:extLst>
          </p:cNvPr>
          <p:cNvSpPr txBox="1"/>
          <p:nvPr/>
        </p:nvSpPr>
        <p:spPr>
          <a:xfrm>
            <a:off x="2478771" y="6114920"/>
            <a:ext cx="103531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2002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 第一張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CD</a:t>
            </a: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 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/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長久順服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“long obedience”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6203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570E4-105D-E453-1B49-F07C46C01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291C95-B7A1-92E3-DF3F-8613FCD79F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46658" y="-103447"/>
            <a:ext cx="13527617" cy="79121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787933-0801-404F-27C3-6534214719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513" y="1000366"/>
            <a:ext cx="2383743" cy="975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FADF783-97AF-44C9-4F67-46DA6A0EFA42}"/>
              </a:ext>
            </a:extLst>
          </p:cNvPr>
          <p:cNvSpPr txBox="1"/>
          <p:nvPr/>
        </p:nvSpPr>
        <p:spPr>
          <a:xfrm>
            <a:off x="2459478" y="2034249"/>
            <a:ext cx="90875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悔改中經歷突破  親密的方言禱告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/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 聖笑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E33574-8AD1-E58F-F854-612FAAFA58A4}"/>
              </a:ext>
            </a:extLst>
          </p:cNvPr>
          <p:cNvSpPr txBox="1"/>
          <p:nvPr/>
        </p:nvSpPr>
        <p:spPr>
          <a:xfrm>
            <a:off x="2459478" y="3424314"/>
            <a:ext cx="98176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1.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 僕人 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2.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聖經 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3.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環境 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4.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聖靈的感動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642505-43CE-649D-5D79-F5CF68FCCAF9}"/>
              </a:ext>
            </a:extLst>
          </p:cNvPr>
          <p:cNvSpPr txBox="1"/>
          <p:nvPr/>
        </p:nvSpPr>
        <p:spPr>
          <a:xfrm>
            <a:off x="2509840" y="4814379"/>
            <a:ext cx="93514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發掘恩賜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1.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渴慕的心  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2.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順從聖靈的感動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E06BB6-85DC-6371-78BE-2529BD8219BB}"/>
              </a:ext>
            </a:extLst>
          </p:cNvPr>
          <p:cNvSpPr txBox="1"/>
          <p:nvPr/>
        </p:nvSpPr>
        <p:spPr>
          <a:xfrm>
            <a:off x="2509840" y="6211669"/>
            <a:ext cx="89352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歡迎聖靈來工作 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1.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敬拜  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2.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禱告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7034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908779-7566-3383-0250-CC1F3569C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77F4A9-622C-8D56-55F7-B3B7B88225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99631" y="0"/>
            <a:ext cx="13281786" cy="76442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5FAA9BC-8AA7-D23B-9E70-D018939286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8514" y="739974"/>
            <a:ext cx="2383743" cy="9754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14EECF-3E23-B365-A8D9-517263B2B599}"/>
              </a:ext>
            </a:extLst>
          </p:cNvPr>
          <p:cNvSpPr txBox="1"/>
          <p:nvPr/>
        </p:nvSpPr>
        <p:spPr>
          <a:xfrm>
            <a:off x="2608462" y="2037061"/>
            <a:ext cx="94247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傳福音與牧養</a:t>
            </a: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  </a:t>
            </a:r>
            <a:r>
              <a:rPr kumimoji="0" lang="zh-TW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/</a:t>
            </a: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 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遇飽和點 ─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讓新人成為家人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2F9262-4DDF-2F66-30EF-F7805BB112CA}"/>
              </a:ext>
            </a:extLst>
          </p:cNvPr>
          <p:cNvSpPr txBox="1"/>
          <p:nvPr/>
        </p:nvSpPr>
        <p:spPr>
          <a:xfrm>
            <a:off x="2579194" y="3429000"/>
            <a:ext cx="90718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發現並操練恩賜的方式 乃是通過小組的服事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AA8DD7-F288-B775-6C29-792C669DED48}"/>
              </a:ext>
            </a:extLst>
          </p:cNvPr>
          <p:cNvSpPr txBox="1"/>
          <p:nvPr/>
        </p:nvSpPr>
        <p:spPr>
          <a:xfrm>
            <a:off x="2608461" y="4884065"/>
            <a:ext cx="88736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男人需要 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1.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夢想 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2.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朋友 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3.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平台 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4.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領袖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5392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9F29F-8348-7FD6-6AF7-1CFF59BCE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0B361C0-9D8E-0343-13EF-FF93B1B0D6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032" y="-167630"/>
            <a:ext cx="12606876" cy="7095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10EC8AC-111C-7132-E331-E7990D7BA185}"/>
              </a:ext>
            </a:extLst>
          </p:cNvPr>
          <p:cNvSpPr txBox="1"/>
          <p:nvPr/>
        </p:nvSpPr>
        <p:spPr>
          <a:xfrm>
            <a:off x="-67805" y="50293"/>
            <a:ext cx="1133181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2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使命導向：福音外展帶出動力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定期舉辦福音茶會邀請新朋友參加。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914400" marR="0" lvl="2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鼓勵組員參與社區外展、禱告行軍、關懷探訪或加入教會的短宣隊等。 事後請參與的組員分享經歷，提升小組的使命感。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面對「不願分組」的挑戰，設立可行的拓植新的小組的目標。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22815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2ECB3-5D14-D7EF-8A10-4C15B24F4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78EB903-C8C3-5959-293C-120D01DE4577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032" y="-167630"/>
            <a:ext cx="12606876" cy="7095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45FE4A-86C5-895E-DD9D-0BE28ACEB5F7}"/>
              </a:ext>
            </a:extLst>
          </p:cNvPr>
          <p:cNvSpPr txBox="1"/>
          <p:nvPr/>
        </p:nvSpPr>
        <p:spPr>
          <a:xfrm>
            <a:off x="-67805" y="50293"/>
            <a:ext cx="11151265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2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「不願分組」的代價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牧養斷層：小組長和同工很難關心到所有組員，容易有人被「邊緣化」冷落。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成長停滯：當小組人數過多或是聚會場地有限，新朋友難以融入或參與分享，小組成長便會遇到瓶頸、也難以再往外發展。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屬靈惰性：大家只享受彼此，不再對外有福音外展的使命感。</a:t>
            </a:r>
          </a:p>
        </p:txBody>
      </p:sp>
    </p:spTree>
    <p:extLst>
      <p:ext uri="{BB962C8B-B14F-4D97-AF65-F5344CB8AC3E}">
        <p14:creationId xmlns:p14="http://schemas.microsoft.com/office/powerpoint/2010/main" val="2487249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9589E-8D05-EEEC-2DF5-DFB91389C5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8FE8C7-7FE6-150D-DB1C-3D8F5FDDA1A2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032" y="-167630"/>
            <a:ext cx="12606876" cy="7095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D0BBDCC-0B42-5B73-1334-66ED0BFD4D30}"/>
              </a:ext>
            </a:extLst>
          </p:cNvPr>
          <p:cNvSpPr txBox="1"/>
          <p:nvPr/>
        </p:nvSpPr>
        <p:spPr>
          <a:xfrm>
            <a:off x="-436815" y="50293"/>
            <a:ext cx="1216093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2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面對「不願分組」的挑戰與策略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57350" marR="0" lvl="2" indent="-74295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重新調整「分組」的定義，使用正面的語言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78788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C3299-32F7-E02C-5B8B-AFD1E00E9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8E16D80-B1A3-3EB5-AB17-14EA1D74B2B3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032" y="-167630"/>
            <a:ext cx="12606876" cy="7095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1272BD8-278E-23AD-77B9-FA9153A0F66E}"/>
              </a:ext>
            </a:extLst>
          </p:cNvPr>
          <p:cNvSpPr txBox="1"/>
          <p:nvPr/>
        </p:nvSpPr>
        <p:spPr>
          <a:xfrm>
            <a:off x="-289032" y="50293"/>
            <a:ext cx="11966561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2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重新調整「分組」的定義，使用正面的語言</a:t>
            </a:r>
            <a:endParaRPr kumimoji="0" lang="en-US" altLang="zh-TW" sz="4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914400" marR="0" lvl="2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避免一開始就說「我們要分開成兩個小組」，那會容易讓人抗拒。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改用「開拓新小組」、「差派」或「拓殖」等正面語言，而不是「分裂」、「拆組」。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強調：「我們不是被迫分開，而是一起生出新的生命！」</a:t>
            </a:r>
          </a:p>
        </p:txBody>
      </p:sp>
    </p:spTree>
    <p:extLst>
      <p:ext uri="{BB962C8B-B14F-4D97-AF65-F5344CB8AC3E}">
        <p14:creationId xmlns:p14="http://schemas.microsoft.com/office/powerpoint/2010/main" val="15816467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74FCA-36D1-5081-602D-3B7C7C1E1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8FDF219-4EA2-F9E6-7F37-41D8A1B4702A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032" y="-167630"/>
            <a:ext cx="12606876" cy="7095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40A4B65-F777-4B9C-DD50-7AC9E6B73AB3}"/>
              </a:ext>
            </a:extLst>
          </p:cNvPr>
          <p:cNvSpPr txBox="1"/>
          <p:nvPr/>
        </p:nvSpPr>
        <p:spPr>
          <a:xfrm>
            <a:off x="-436815" y="50293"/>
            <a:ext cx="1216093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2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面對「不願分組」的挑戰與策略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57350" marR="0" lvl="2" indent="-74295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重新調整「分組」的定義，使用正面的語言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57350" marR="0" lvl="2" indent="-74295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先試行「子小組」制度作為過渡時期</a:t>
            </a:r>
          </a:p>
          <a:p>
            <a:pPr marL="1143000" marR="0" lvl="2" indent="-2286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74209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4ECCD-B6BF-F91A-6085-804DE8590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757F31-F32E-7ABF-27A8-18538B73D372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032" y="-167630"/>
            <a:ext cx="12606876" cy="7095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646523B-7104-4380-9364-D72DE9BFF762}"/>
              </a:ext>
            </a:extLst>
          </p:cNvPr>
          <p:cNvSpPr txBox="1"/>
          <p:nvPr/>
        </p:nvSpPr>
        <p:spPr>
          <a:xfrm>
            <a:off x="-442639" y="50293"/>
            <a:ext cx="12294893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2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先試行「子小組」制度作為過渡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在現有大組內，先劃分 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2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～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3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個子小組核心群，定期分開聚會或查經、服事，再定期回到大組分享聯誼。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子小組之間的關係仍在，聚會更有效率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慢慢建立每個子小組的自主管理能力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時機成熟時，再轉成獨立的小組</a:t>
            </a:r>
          </a:p>
        </p:txBody>
      </p:sp>
    </p:spTree>
    <p:extLst>
      <p:ext uri="{BB962C8B-B14F-4D97-AF65-F5344CB8AC3E}">
        <p14:creationId xmlns:p14="http://schemas.microsoft.com/office/powerpoint/2010/main" val="16456463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AF196A-7349-6DFF-0E77-BCD006E90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D811794-B46F-565E-10D4-0F3C970728EA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032" y="-167630"/>
            <a:ext cx="12606876" cy="7095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E52BA04-6E68-BA53-1BAD-3D5749445B5F}"/>
              </a:ext>
            </a:extLst>
          </p:cNvPr>
          <p:cNvSpPr txBox="1"/>
          <p:nvPr/>
        </p:nvSpPr>
        <p:spPr>
          <a:xfrm>
            <a:off x="-436815" y="50293"/>
            <a:ext cx="12160937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2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面對「不願分組」的挑戰與策略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57350" marR="0" lvl="2" indent="-74295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重新調整「分組」的定義，使用正面的語言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57350" marR="0" lvl="2" indent="-74295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先試行「子小組」制度作為過渡時期</a:t>
            </a:r>
          </a:p>
          <a:p>
            <a:pPr marL="1143000" marR="0" lvl="2" indent="-2286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57350" marR="0" lvl="2" indent="-74295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從小組內「差派」而非「剪開」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7003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8F897-EA17-DA25-7F74-8729D082F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4C9AB20-5086-A1F5-8A70-2AD59EBDA910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032" y="-167630"/>
            <a:ext cx="12606876" cy="7095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DCBED71-5E86-D76C-5020-0015D6B7A203}"/>
              </a:ext>
            </a:extLst>
          </p:cNvPr>
          <p:cNvSpPr txBox="1"/>
          <p:nvPr/>
        </p:nvSpPr>
        <p:spPr>
          <a:xfrm>
            <a:off x="-289032" y="50293"/>
            <a:ext cx="11966561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2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從小組內「差派」而非「剪開」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挑選願意嘗試的人，去建立新的小組</a:t>
            </a:r>
          </a:p>
          <a:p>
            <a:pPr marL="1600200" marR="0" lvl="2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強調他們是「開拓者」、「被差派者」，不是「被放逐者」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原先的舊小組可以定期支持與關心他們（例如三個月或半年一次聯合聚會或禱告支持）</a:t>
            </a:r>
          </a:p>
        </p:txBody>
      </p:sp>
    </p:spTree>
    <p:extLst>
      <p:ext uri="{BB962C8B-B14F-4D97-AF65-F5344CB8AC3E}">
        <p14:creationId xmlns:p14="http://schemas.microsoft.com/office/powerpoint/2010/main" val="3801306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3B2FB-A575-E9CF-1D60-FF191C4A0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A2FE748-72DF-D395-6201-DFDCC1AE5994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032" y="-167630"/>
            <a:ext cx="12606876" cy="7095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88F69B8-2F01-6407-5C88-D9C07FB65034}"/>
              </a:ext>
            </a:extLst>
          </p:cNvPr>
          <p:cNvSpPr txBox="1"/>
          <p:nvPr/>
        </p:nvSpPr>
        <p:spPr>
          <a:xfrm>
            <a:off x="-436815" y="50293"/>
            <a:ext cx="12160937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2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面對「不願分組」的挑戰與策略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57350" marR="0" lvl="2" indent="-74295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重新調整「分組」的定義，使用正面的語言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57350" marR="0" lvl="2" indent="-74295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先試行「子小組」制度作為過渡時期</a:t>
            </a:r>
          </a:p>
          <a:p>
            <a:pPr marL="1143000" marR="0" lvl="2" indent="-2286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57350" marR="0" lvl="2" indent="-74295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從小組內「差派」而非「剪開」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57350" marR="0" lvl="2" indent="-74295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強調小組的使命與呼召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9424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26F02-67D9-EE3F-44F5-3BD3F688D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06990C-2619-2F73-6528-AD533B67D187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032" y="-167630"/>
            <a:ext cx="12606876" cy="7095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F60E955-E600-130C-8C46-B22CCB92E4AF}"/>
              </a:ext>
            </a:extLst>
          </p:cNvPr>
          <p:cNvSpPr txBox="1"/>
          <p:nvPr/>
        </p:nvSpPr>
        <p:spPr>
          <a:xfrm>
            <a:off x="-289032" y="50293"/>
            <a:ext cx="11966561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2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強調小組的使命與呼召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積極建立小組文化：「我們乃是</a:t>
            </a:r>
            <a:r>
              <a:rPr kumimoji="0" lang="zh-TW" alt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彼此成全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，而不是只想在一起交誼取暖」。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zh-TW" altLang="en-US" sz="10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600200" marR="0" lvl="2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當小組目標是「我們要更親近彼此」，那就只會想黏在一起。 但當小組的目標是「我們要彼此成全、一起完成  神的使命」，那麼「我們更親近」會成為「我們更能彼此支持去完成福音外展的使命與託付」，讓更多人能夠經歷我們曾經經歷的  神的愛與聖靈的更新轉化。</a:t>
            </a:r>
          </a:p>
        </p:txBody>
      </p:sp>
    </p:spTree>
    <p:extLst>
      <p:ext uri="{BB962C8B-B14F-4D97-AF65-F5344CB8AC3E}">
        <p14:creationId xmlns:p14="http://schemas.microsoft.com/office/powerpoint/2010/main" val="27119615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13DF6D-3E3F-5B66-2925-BD8888E10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72CF4D5-1B02-9755-233A-F5AEFF0F56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58535" y="-187030"/>
            <a:ext cx="12495535" cy="786323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45F2B41-044D-E3E2-14C8-DE5DD671E1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4452" y="612080"/>
            <a:ext cx="1890287" cy="773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5443913-CDF2-CE37-FDD1-D4A84CAC83A2}"/>
              </a:ext>
            </a:extLst>
          </p:cNvPr>
          <p:cNvSpPr txBox="1"/>
          <p:nvPr/>
        </p:nvSpPr>
        <p:spPr>
          <a:xfrm>
            <a:off x="1939459" y="1537318"/>
            <a:ext cx="100975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全地轉化包括社會與國家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 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/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 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教會更加入世、影響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F40DAE-3D5E-F470-F6BC-159DAA458C32}"/>
              </a:ext>
            </a:extLst>
          </p:cNvPr>
          <p:cNvSpPr txBox="1"/>
          <p:nvPr/>
        </p:nvSpPr>
        <p:spPr>
          <a:xfrm>
            <a:off x="1980228" y="2466212"/>
            <a:ext cx="97613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宣教從禱告開始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/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 禱告行軍 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/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 長期投資的策略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F4D519-4BE5-8234-9DA0-DEEB9240C13F}"/>
              </a:ext>
            </a:extLst>
          </p:cNvPr>
          <p:cNvSpPr txBox="1"/>
          <p:nvPr/>
        </p:nvSpPr>
        <p:spPr>
          <a:xfrm>
            <a:off x="1980228" y="5544371"/>
            <a:ext cx="102525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1. </a:t>
            </a:r>
            <a:r>
              <a:rPr lang="zh-TW" altLang="en-US" sz="3600" b="1" dirty="0">
                <a:solidFill>
                  <a:srgbClr val="0070C0"/>
                </a:solidFill>
              </a:rPr>
              <a:t>平台  </a:t>
            </a:r>
            <a:r>
              <a:rPr lang="en-US" altLang="zh-TW" sz="3600" b="1" dirty="0">
                <a:solidFill>
                  <a:srgbClr val="0070C0"/>
                </a:solidFill>
              </a:rPr>
              <a:t>2.</a:t>
            </a:r>
            <a:r>
              <a:rPr lang="zh-TW" altLang="en-US" sz="3600" b="1" dirty="0">
                <a:solidFill>
                  <a:srgbClr val="0070C0"/>
                </a:solidFill>
              </a:rPr>
              <a:t>決策位子  </a:t>
            </a:r>
            <a:r>
              <a:rPr lang="en-US" altLang="zh-TW" sz="3600" b="1" dirty="0">
                <a:solidFill>
                  <a:srgbClr val="0070C0"/>
                </a:solidFill>
              </a:rPr>
              <a:t>3.</a:t>
            </a:r>
            <a:r>
              <a:rPr lang="zh-TW" altLang="en-US" sz="3600" b="1" dirty="0">
                <a:solidFill>
                  <a:srgbClr val="0070C0"/>
                </a:solidFill>
              </a:rPr>
              <a:t>文化  </a:t>
            </a:r>
            <a:r>
              <a:rPr lang="en-US" altLang="zh-TW" sz="3600" b="1" dirty="0">
                <a:solidFill>
                  <a:srgbClr val="0070C0"/>
                </a:solidFill>
              </a:rPr>
              <a:t>4.</a:t>
            </a:r>
            <a:r>
              <a:rPr lang="zh-TW" altLang="en-US" sz="3600" b="1" dirty="0">
                <a:solidFill>
                  <a:srgbClr val="0070C0"/>
                </a:solidFill>
              </a:rPr>
              <a:t>連結資源  </a:t>
            </a:r>
            <a:r>
              <a:rPr lang="en-US" altLang="zh-TW" sz="3600" b="1" dirty="0">
                <a:solidFill>
                  <a:srgbClr val="0070C0"/>
                </a:solidFill>
              </a:rPr>
              <a:t>5.</a:t>
            </a:r>
            <a:r>
              <a:rPr lang="zh-TW" altLang="en-US" sz="3600" b="1" dirty="0">
                <a:solidFill>
                  <a:srgbClr val="0070C0"/>
                </a:solidFill>
              </a:rPr>
              <a:t>品牌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8BA956-709E-C921-2DC9-279AE37C3474}"/>
              </a:ext>
            </a:extLst>
          </p:cNvPr>
          <p:cNvSpPr txBox="1"/>
          <p:nvPr/>
        </p:nvSpPr>
        <p:spPr>
          <a:xfrm>
            <a:off x="1980228" y="4490190"/>
            <a:ext cx="99419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生命河有 「給」 的恩膏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CBDEC97-24CB-2E79-5010-1C957A9BD241}"/>
              </a:ext>
            </a:extLst>
          </p:cNvPr>
          <p:cNvSpPr txBox="1"/>
          <p:nvPr/>
        </p:nvSpPr>
        <p:spPr>
          <a:xfrm>
            <a:off x="7106499" y="6150099"/>
            <a:ext cx="63804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1.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媒體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2.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職場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27987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6D30C-791D-4E5B-02AB-C129F4A6A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AF3BBD-B033-4368-A5BB-75B86773B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36494" y="0"/>
            <a:ext cx="16566375" cy="64464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C43A889-FF02-6D9B-8A5C-BD79856BE6C9}"/>
              </a:ext>
            </a:extLst>
          </p:cNvPr>
          <p:cNvSpPr txBox="1"/>
          <p:nvPr/>
        </p:nvSpPr>
        <p:spPr>
          <a:xfrm>
            <a:off x="5431900" y="4971672"/>
            <a:ext cx="6957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>
                <a:solidFill>
                  <a:srgbClr val="0070C0"/>
                </a:solidFill>
              </a:rPr>
              <a:t>賽 </a:t>
            </a:r>
            <a:r>
              <a:rPr lang="en-US" altLang="zh-TW" sz="3600" b="1" dirty="0">
                <a:solidFill>
                  <a:srgbClr val="0070C0"/>
                </a:solidFill>
              </a:rPr>
              <a:t>40:5 </a:t>
            </a:r>
            <a:r>
              <a:rPr lang="zh-TW" altLang="en-US" sz="3600" b="1" dirty="0">
                <a:solidFill>
                  <a:srgbClr val="0070C0"/>
                </a:solidFill>
              </a:rPr>
              <a:t>「耶和華的榮耀必然顯現」</a:t>
            </a:r>
            <a:endParaRPr lang="en-US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4276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8173A-EB10-8497-0238-71F003F8B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B2973C-C0D9-6773-D941-C9201E1114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A7CEC0-B59C-4B67-8170-7DDDDA5CC0D1}"/>
              </a:ext>
            </a:extLst>
          </p:cNvPr>
          <p:cNvSpPr txBox="1"/>
          <p:nvPr/>
        </p:nvSpPr>
        <p:spPr>
          <a:xfrm>
            <a:off x="221320" y="96982"/>
            <a:ext cx="11520275" cy="5955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dirty="0">
                <a:solidFill>
                  <a:srgbClr val="000000"/>
                </a:solidFill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腓立比書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dirty="0">
                <a:solidFill>
                  <a:srgbClr val="000000"/>
                </a:solidFill>
                <a:highlight>
                  <a:srgbClr val="FFFF00"/>
                </a:highlight>
                <a:latin typeface="Century" panose="02040604050505020304" pitchFamily="18" charset="0"/>
                <a:ea typeface="DFKai-SB" panose="03000509000000000000" pitchFamily="65" charset="-120"/>
              </a:rPr>
              <a:t>Philippians 3:13-14</a:t>
            </a: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弟兄們，我不是以為自己已經得著了；我只有一件事，就是忘記背後，努力面前的，向著標竿直跑，要得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神在基督耶穌裡從上面召我來得的獎賞。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Brethren, I do not regard myself as having laid hold of it yet; but one thing I do: forgetting what lies behind and reaching forward to what lies ahead, I press on toward the goal for the prize of the upward call of God in Christ Jesus.</a:t>
            </a: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1910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735" y="-1"/>
            <a:ext cx="12247735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32207" y="1439110"/>
            <a:ext cx="10536147" cy="2985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Response Song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May Your Glory Come 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願你榮耀降臨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</a:p>
        </p:txBody>
      </p:sp>
    </p:spTree>
    <p:extLst>
      <p:ext uri="{BB962C8B-B14F-4D97-AF65-F5344CB8AC3E}">
        <p14:creationId xmlns:p14="http://schemas.microsoft.com/office/powerpoint/2010/main" val="3919164458"/>
      </p:ext>
    </p:extLst>
  </p:cSld>
  <p:clrMapOvr>
    <a:masterClrMapping/>
  </p:clrMapOvr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7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15353</TotalTime>
  <Words>1640</Words>
  <Application>Microsoft Office PowerPoint</Application>
  <PresentationFormat>Widescreen</PresentationFormat>
  <Paragraphs>145</Paragraphs>
  <Slides>24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7" baseType="lpstr">
      <vt:lpstr>Arial Unicode MS</vt:lpstr>
      <vt:lpstr>DFKai-SB</vt:lpstr>
      <vt:lpstr>Arial</vt:lpstr>
      <vt:lpstr>Calibri</vt:lpstr>
      <vt:lpstr>Cambria</vt:lpstr>
      <vt:lpstr>Century</vt:lpstr>
      <vt:lpstr>Century Gothic</vt:lpstr>
      <vt:lpstr>Mongolian Baiti</vt:lpstr>
      <vt:lpstr>Tahoma</vt:lpstr>
      <vt:lpstr>Verdana</vt:lpstr>
      <vt:lpstr>Wingdings</vt:lpstr>
      <vt:lpstr>14_Default Design</vt:lpstr>
      <vt:lpstr>17_Office 佈景主題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Ray Hwong</cp:lastModifiedBy>
  <cp:revision>995</cp:revision>
  <cp:lastPrinted>2020-09-23T16:34:05Z</cp:lastPrinted>
  <dcterms:created xsi:type="dcterms:W3CDTF">2015-02-24T04:35:26Z</dcterms:created>
  <dcterms:modified xsi:type="dcterms:W3CDTF">2025-06-02T04:06:51Z</dcterms:modified>
</cp:coreProperties>
</file>