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19"/>
  </p:notesMasterIdLst>
  <p:sldIdLst>
    <p:sldId id="12378" r:id="rId3"/>
    <p:sldId id="256" r:id="rId4"/>
    <p:sldId id="257" r:id="rId5"/>
    <p:sldId id="272" r:id="rId6"/>
    <p:sldId id="273" r:id="rId7"/>
    <p:sldId id="288" r:id="rId8"/>
    <p:sldId id="287" r:id="rId9"/>
    <p:sldId id="279" r:id="rId10"/>
    <p:sldId id="290" r:id="rId11"/>
    <p:sldId id="291" r:id="rId12"/>
    <p:sldId id="283" r:id="rId13"/>
    <p:sldId id="293" r:id="rId14"/>
    <p:sldId id="295" r:id="rId15"/>
    <p:sldId id="296" r:id="rId16"/>
    <p:sldId id="267" r:id="rId17"/>
    <p:sldId id="12484" r:id="rId18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5/27/2025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9273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7460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EBDB9-6C6C-7641-27CB-082E9523B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229B8C-D8B9-9560-50B2-76DF5EAA9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6DE2BD-A9FB-A07F-AF0B-872B0253C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F8B985-25DA-5D35-855A-850FD11F5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2837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CB40F-F6A7-809D-0188-20E92C608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A126A7-8CB2-751F-69FE-DB6285B09A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30F5FD-D2B9-E185-8EA1-BE2203EAA7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1C844-667F-4306-CBDB-467B36DFAD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522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D61B9-D5C7-E993-C40B-924F14592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3B92A1-9772-4FAC-3E5F-D087E14FB8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DD1F48-FBF5-71F5-B1DC-B67A83F26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B6ABF-DA9C-ACAF-B25A-3AB36C21FD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24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325A7-DF9C-197B-E198-E4B351763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E90930-F171-E76D-A6C4-2B03A42510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249209-A733-F0C1-0A22-459F70B746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68746-685E-E36D-FF7F-E3AC4181F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330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B47D6-EF37-4026-F443-A39366B94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2F1CBD-35C5-6174-7F5E-61489FA96F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39B020-7A89-CEBE-DC13-E7AE7EBAD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C75878-E26F-087C-DBB8-F94C9A973C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655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52F03-02B6-7960-C27E-822A1210D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A2809C-88A3-CBFD-4D9C-AB512664EF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17A9F8-BF1C-022A-6127-6955CBEF5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7C727-7171-D415-5FF3-C659B527A8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3102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49954-C5CF-E3CA-61A1-67FC1E481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E58666-595F-F504-7F5F-C97CBD198D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38FBC7-E269-AE01-06FD-17D1E1EEF1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56E62D-9B26-1140-5656-E70DC3D997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9797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980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17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7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880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29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4344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27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6424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6255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687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8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F1B6B-A265-4E01-B03A-9DB2D0B1F23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39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18857"/>
            <a:ext cx="9144000" cy="3657600"/>
          </a:xfrm>
        </p:spPr>
        <p:txBody>
          <a:bodyPr>
            <a:noAutofit/>
          </a:bodyPr>
          <a:lstStyle/>
          <a:p>
            <a:r>
              <a:rPr lang="zh-TW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聖靈的果子</a:t>
            </a:r>
            <a:r>
              <a:rPr lang="en-US" altLang="zh-TW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恩慈</a:t>
            </a:r>
            <a:br>
              <a:rPr lang="en-US" altLang="zh-TW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標楷體" panose="03000509000000000000" pitchFamily="65" charset="-120"/>
              </a:rPr>
              <a:t> </a:t>
            </a:r>
            <a: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標楷體" panose="03000509000000000000" pitchFamily="65" charset="-120"/>
              </a:rPr>
              <a:t>Fruit of the Spirit : </a:t>
            </a:r>
            <a:b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標楷體" panose="03000509000000000000" pitchFamily="65" charset="-120"/>
              </a:rPr>
            </a:b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Kindness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2914" y="4381743"/>
            <a:ext cx="9144000" cy="2057400"/>
          </a:xfrm>
        </p:spPr>
        <p:txBody>
          <a:bodyPr>
            <a:normAutofit/>
          </a:bodyPr>
          <a:lstStyle/>
          <a:p>
            <a:pPr algn="l"/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May </a:t>
            </a: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25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2025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黃薛媖</a:t>
            </a:r>
            <a:r>
              <a:rPr lang="zh-TW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師母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3881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1000"/>
            <a:ext cx="9144000" cy="6629400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zh-TW" b="1" u="sng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弗</a:t>
            </a:r>
            <a:r>
              <a:rPr lang="en-US" altLang="zh-TW" b="1" u="sng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4:</a:t>
            </a:r>
            <a:r>
              <a:rPr lang="en-US" b="1" u="sng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29-32</a:t>
            </a:r>
            <a:r>
              <a:rPr lang="zh-TW" altLang="en-US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 </a:t>
            </a:r>
            <a:r>
              <a:rPr lang="zh-TW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一切苦毒、惱怒、忿怒、嚷鬧、毀謗，</a:t>
            </a:r>
            <a:r>
              <a:rPr lang="en-US" altLang="zh-TW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	</a:t>
            </a:r>
            <a:r>
              <a:rPr lang="zh-TW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並一切的惡毒都當從你們中間除掉，並要</a:t>
            </a:r>
            <a:r>
              <a:rPr lang="zh-TW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以</a:t>
            </a:r>
            <a:r>
              <a:rPr lang="en-US" altLang="zh-TW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	</a:t>
            </a:r>
            <a:r>
              <a:rPr lang="zh-TW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恩慈相待</a:t>
            </a:r>
            <a:r>
              <a:rPr lang="zh-TW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，存</a:t>
            </a:r>
            <a:r>
              <a:rPr lang="zh-TW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憐憫</a:t>
            </a:r>
            <a:r>
              <a:rPr lang="zh-TW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的心，彼此</a:t>
            </a:r>
            <a:r>
              <a:rPr lang="zh-TW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饒恕</a:t>
            </a:r>
            <a:r>
              <a:rPr lang="en-US" altLang="zh-TW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,</a:t>
            </a:r>
            <a:r>
              <a:rPr lang="zh-TW" altLang="en-US" b="1" i="0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正如神</a:t>
            </a:r>
            <a:r>
              <a:rPr lang="en-US" altLang="zh-TW" b="1" i="0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在基督裡饒恕了你們一樣。</a:t>
            </a:r>
            <a:endParaRPr lang="en-US" altLang="zh-TW" b="1" i="0" dirty="0">
              <a:solidFill>
                <a:srgbClr val="434343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出</a:t>
            </a:r>
            <a:r>
              <a:rPr lang="en-US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33:</a:t>
            </a:r>
            <a:r>
              <a:rPr lang="en-US" alt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18-</a:t>
            </a:r>
            <a:r>
              <a:rPr lang="en-US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摩西說：求你顯出你的榮耀給我看。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耶和華說：我要顯我一切的</a:t>
            </a:r>
            <a:r>
              <a:rPr lang="zh-TW" b="1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恩慈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，在你面前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經過，宣告我的名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</a:pP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現代譯本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b="0" i="0" dirty="0">
                <a:solidFill>
                  <a:srgbClr val="FF0066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zh-TW" altLang="en-US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摩西說：「求你讓我看見你的榮耀」</a:t>
            </a:r>
            <a:r>
              <a:rPr lang="en-US" altLang="zh-TW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	</a:t>
            </a:r>
            <a:r>
              <a:rPr lang="zh-TW" altLang="en-US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上主回答：「我必叫你看見我一切的美善，</a:t>
            </a:r>
            <a:r>
              <a:rPr lang="en-US" altLang="zh-TW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並宣告我的聖名。我是耶和華；我向我所揀</a:t>
            </a:r>
            <a:r>
              <a:rPr lang="en-US" altLang="zh-TW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選的人顯示慈悲憐憫</a:t>
            </a:r>
            <a:endParaRPr lang="en-US" altLang="zh-TW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endParaRPr lang="en-US" altLang="zh-TW" b="1" i="0" dirty="0">
              <a:solidFill>
                <a:srgbClr val="434343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800"/>
              </a:lnSpc>
            </a:pP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189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CC5D9-C0E6-9FB6-EE05-6D0D7DC83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95B7D-48A0-3BD9-CFC5-CB7B0654B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前言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2A93DB-101E-E588-F414-092850045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3000"/>
            <a:ext cx="9144000" cy="5715000"/>
          </a:xfrm>
        </p:spPr>
        <p:txBody>
          <a:bodyPr>
            <a:noAutofit/>
          </a:bodyPr>
          <a:lstStyle/>
          <a:p>
            <a:pPr algn="l">
              <a:lnSpc>
                <a:spcPts val="5600"/>
              </a:lnSpc>
            </a:pPr>
            <a:r>
              <a:rPr lang="zh-TW" altLang="en-US" sz="40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altLang="zh-TW" sz="40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en-US" sz="40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altLang="zh-TW" sz="40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22</a:t>
            </a:r>
            <a:r>
              <a:rPr lang="zh-TW" altLang="en-US" sz="40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40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25</a:t>
            </a:r>
            <a:r>
              <a:rPr lang="zh-TW" altLang="en-US" sz="4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聖靈所結的果子、就是仁愛、</a:t>
            </a:r>
            <a:r>
              <a:rPr lang="en-US" altLang="zh-TW" sz="4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喜樂、和平、忍耐、恩慈、良善、</a:t>
            </a:r>
            <a:r>
              <a:rPr lang="en-US" altLang="zh-TW" sz="4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信實、 </a:t>
            </a:r>
            <a:r>
              <a:rPr lang="en-US" altLang="zh-TW" sz="4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溫柔、節制</a:t>
            </a:r>
            <a:r>
              <a:rPr lang="en-US" altLang="zh-TW" sz="4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4000" b="1" dirty="0">
                <a:solidFill>
                  <a:schemeClr val="tx1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我們若是靠聖</a:t>
            </a:r>
            <a:r>
              <a:rPr lang="en-US" altLang="zh-TW" sz="4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000" b="1" dirty="0">
                <a:solidFill>
                  <a:schemeClr val="tx1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靈得生，就</a:t>
            </a:r>
            <a:r>
              <a:rPr lang="en-US" altLang="zh-TW" sz="4000" b="1" dirty="0">
                <a:solidFill>
                  <a:schemeClr val="tx1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000" b="1" dirty="0">
                <a:solidFill>
                  <a:schemeClr val="tx1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當靠聖靈行事</a:t>
            </a:r>
            <a:endParaRPr lang="en-US" altLang="zh-TW" sz="4000" b="1" dirty="0">
              <a:solidFill>
                <a:srgbClr val="7030A0"/>
              </a:solidFill>
              <a:highlight>
                <a:srgbClr val="FFFF00"/>
              </a:highlight>
              <a:latin typeface="DFKai-SB" panose="03000509000000000000" pitchFamily="65" charset="-120"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algn="l">
              <a:lnSpc>
                <a:spcPts val="5600"/>
              </a:lnSpc>
            </a:pPr>
            <a:r>
              <a:rPr lang="zh-TW" altLang="en-US" sz="4000" b="1" kern="10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4000" b="1" kern="100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251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017F7-5EE4-601D-F243-9AA8BEC02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92C0C-1021-D811-E12C-90474CD575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恩慈 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9ED436-9807-09C9-0D7C-12D4BBFD52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9144000" cy="59436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5200"/>
              </a:lnSpc>
              <a:buFont typeface="Arial" panose="020B0604020202020204" pitchFamily="34" charset="0"/>
              <a:buChar char="•"/>
            </a:pPr>
            <a:r>
              <a:rPr lang="zh-TW" altLang="en-US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英文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『恩慈』是『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Kindness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、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Gracious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』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DFKai-SB" panose="03000509000000000000" pitchFamily="65" charset="-120"/>
            </a:endParaRPr>
          </a:p>
          <a:p>
            <a:pPr marL="742950" lvl="1" indent="-285750" algn="l">
              <a:lnSpc>
                <a:spcPts val="5200"/>
              </a:lnSpc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選擇去做一些不需要做而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是因著憐恤，顧念對方，所帶出仁慈、親切，和藹的言語和行為</a:t>
            </a: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DFKai-SB" panose="03000509000000000000" pitchFamily="65" charset="-120"/>
            </a:endParaRPr>
          </a:p>
          <a:p>
            <a:pPr marL="742950" lvl="1" indent="-285750" algn="l">
              <a:lnSpc>
                <a:spcPts val="5200"/>
              </a:lnSpc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一種願意滿足他人需要的慷慨</a:t>
            </a:r>
            <a:r>
              <a:rPr lang="en-US" altLang="zh-TW" sz="3200" b="1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不求任何回報的對他人的深切慷慨和體貼</a:t>
            </a: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1" algn="l">
              <a:lnSpc>
                <a:spcPts val="5200"/>
              </a:lnSpc>
            </a:pPr>
            <a:endParaRPr lang="en-US" altLang="zh-TW" sz="3200" b="1" dirty="0">
              <a:solidFill>
                <a:srgbClr val="0070C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1" algn="l">
              <a:lnSpc>
                <a:spcPts val="5200"/>
              </a:lnSpc>
            </a:pP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35477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40782-A330-77F0-8F45-9D7C1085D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E2036-84F4-F3F2-BAF3-F5EF86C85A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恩慈 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6A5748-6DE4-A497-86F2-4790F74B0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9144000" cy="59436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在舊約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，「恩慈」的希伯來文是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  <a:r>
              <a:rPr lang="en-US" sz="2800" b="1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חֲסָדִים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”(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發音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Hesed)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出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33: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18-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800100" lvl="1" indent="-342900" algn="l">
              <a:lnSpc>
                <a:spcPts val="37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希伯來文</a:t>
            </a:r>
            <a:r>
              <a:rPr lang="en-US" alt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Hesed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通常翻譯為「堅定的愛」或「憐憫」，它包含一種更深刻、更持久的愛與仁慈，特別是在上帝與人類的關係以及個人與個人之間的互動。</a:t>
            </a:r>
            <a:endParaRPr lang="en-US" altLang="zh-TW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7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神一切的美善</a:t>
            </a:r>
            <a:endParaRPr lang="en-US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7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altLang="zh-TW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497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B0302-CE76-43BA-3E1D-3D6BB51AD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C9CB9-6296-B8E6-6C77-63FB9BDF19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恩慈 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F65630-F2DD-E020-99B5-DD8E878BF9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在新約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「恩慈」的希臘文是</a:t>
            </a:r>
            <a:r>
              <a:rPr lang="en-US" b="1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Crst</a:t>
            </a:r>
            <a:r>
              <a:rPr lang="en-US" b="1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mbria" panose="02040503050406030204" pitchFamily="18" charset="0"/>
              </a:rPr>
              <a:t>ός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發音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Kristos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13:4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;</a:t>
            </a:r>
            <a:r>
              <a:rPr lang="zh-TW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4:32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914400" lvl="1" indent="-457200" algn="l">
              <a:lnSpc>
                <a:spcPts val="4000"/>
              </a:lnSpc>
              <a:buFont typeface="Wingdings" panose="05000000000000000000" pitchFamily="2" charset="2"/>
              <a:buChar char="§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良善的品格 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+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柔和且仁慈的態度</a:t>
            </a:r>
            <a:r>
              <a:rPr lang="en-US" altLang="zh-TW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不想傷害任何人或造成任何人的痛苦</a:t>
            </a:r>
            <a:r>
              <a:rPr lang="zh-TW" altLang="en-US" sz="32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endParaRPr lang="en-US" altLang="zh-TW" sz="32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914400" lvl="1" indent="-457200" algn="l">
              <a:lnSpc>
                <a:spcPts val="4000"/>
              </a:lnSpc>
              <a:buFont typeface="Wingdings" panose="05000000000000000000" pitchFamily="2" charset="2"/>
              <a:buChar char="§"/>
            </a:pPr>
            <a:r>
              <a:rPr lang="zh-TW" altLang="en-US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願意給予幫助和憐憫→</a:t>
            </a:r>
            <a:r>
              <a:rPr lang="zh-TW" altLang="en-US" sz="3200" b="1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恩慈是一種慷慨、犧牲、捨己的愛</a:t>
            </a:r>
            <a:endParaRPr lang="en-US" altLang="zh-TW" sz="3200" b="1" dirty="0">
              <a:solidFill>
                <a:schemeClr val="tx1"/>
              </a:solidFill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</a:pPr>
            <a:r>
              <a:rPr 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13:4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愛是恆久忍耐，又有恩慈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</a:pPr>
            <a:r>
              <a:rPr lang="zh-TW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4:32</a:t>
            </a:r>
            <a:r>
              <a:rPr lang="zh-TW" altLang="en-US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並要</a:t>
            </a:r>
            <a:r>
              <a:rPr lang="zh-TW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以</a:t>
            </a:r>
            <a:r>
              <a:rPr lang="en-US" altLang="zh-TW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	</a:t>
            </a:r>
            <a:r>
              <a:rPr lang="zh-TW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恩慈相待</a:t>
            </a:r>
            <a:r>
              <a:rPr lang="zh-TW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，存</a:t>
            </a:r>
            <a:r>
              <a:rPr lang="zh-TW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憐憫</a:t>
            </a:r>
            <a:r>
              <a:rPr lang="zh-TW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的心，彼此</a:t>
            </a:r>
            <a:r>
              <a:rPr lang="zh-TW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饒恕</a:t>
            </a:r>
            <a:r>
              <a:rPr lang="en-US" altLang="zh-TW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,</a:t>
            </a:r>
            <a:r>
              <a:rPr lang="zh-TW" altLang="en-US" b="1" i="0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正如神</a:t>
            </a:r>
            <a:r>
              <a:rPr lang="en-US" altLang="zh-TW" b="1" i="0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在基督裡饒恕了你們一樣。</a:t>
            </a:r>
            <a:r>
              <a:rPr lang="zh-TW" altLang="en-US" dirty="0">
                <a:solidFill>
                  <a:srgbClr val="7030A0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8633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DCA74-DFDC-8790-8701-0D58999C9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5D21F-904D-CF47-C15A-564D748EE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「恩慈 」的特質 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C9D329-541A-E315-FAC3-D41753468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90600"/>
            <a:ext cx="9144000" cy="5943600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恩慈是可見的行動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愛的行動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愛的實際表現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endParaRPr lang="en-US" altLang="zh-TW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ts val="4500"/>
              </a:lnSpc>
              <a:buFont typeface="Wingdings" panose="05000000000000000000" pitchFamily="2" charset="2"/>
              <a:buChar char="§"/>
            </a:pP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行為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指愛心的實際行動，包括身體的照顧、財物上的濟助等等 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約壹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3: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500"/>
              </a:lnSpc>
              <a:buFont typeface="Wingdings" panose="05000000000000000000" pitchFamily="2" charset="2"/>
              <a:buChar char="§"/>
            </a:pPr>
            <a:r>
              <a:rPr lang="zh-TW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慷慨</a:t>
            </a:r>
            <a:r>
              <a:rPr lang="zh-TW" altLang="en-US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地付出以滿足他人的</a:t>
            </a:r>
            <a:r>
              <a:rPr lang="zh-TW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實際需要</a:t>
            </a:r>
            <a:endParaRPr lang="en-US" altLang="zh-TW" b="1" dirty="0">
              <a:solidFill>
                <a:schemeClr val="tx1"/>
              </a:solidFill>
              <a:effectLst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500"/>
              </a:lnSpc>
            </a:pPr>
            <a:r>
              <a:rPr lang="zh-TW" altLang="en-US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b="1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algn="l">
              <a:lnSpc>
                <a:spcPts val="4500"/>
              </a:lnSpc>
            </a:pPr>
            <a:r>
              <a:rPr 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約壹</a:t>
            </a:r>
            <a:r>
              <a:rPr lang="en-US" alt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3:</a:t>
            </a:r>
            <a:r>
              <a:rPr lang="en-US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我們相愛，不要只在言語和舌頭上，總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要在行為和誠實上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500"/>
              </a:lnSpc>
            </a:pP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150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433F3-E59A-6F85-3D5F-3F543E2EC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69221-7632-5F88-5AA2-940A362F1E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「恩慈 」的特質經文 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8DA072-6BD5-76E2-28ED-BDF83E517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如果你們聽過祂的道，領了祂的教，學了祂的真理，就要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脫去你們從前行為上的舊人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並且穿上新人；這新人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是照著神的形像造的，有真理的仁義和聖潔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這新人</a:t>
            </a:r>
            <a:r>
              <a:rPr lang="en-US" altLang="zh-TW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是照著神自己造的，有神的生命和性情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並要以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恩慈相待，存憐憫的心，彼此饒恕，正如神在基督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裡饒恕了你們一樣。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4: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21-23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,31-32)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5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你們既是神的選民聖潔蒙愛的人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就要存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原文作「穿」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憐憫、恩慈、謙虛、溫柔、忍耐的心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倘若這人與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那人有嫌隙，總要彼此包容，彼此饒恕；主怎樣饒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恕了你們，你們也要怎樣饒恕人。在這一切之外，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要存著愛心，愛心就是聯絡全德的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3:12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-14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ts val="3500"/>
              </a:lnSpc>
            </a:pPr>
            <a:r>
              <a:rPr lang="zh-TW" altLang="en-US" sz="2800" b="1" kern="100" dirty="0">
                <a:solidFill>
                  <a:schemeClr val="tx1"/>
                </a:solidFill>
                <a:uFill>
                  <a:solidFill>
                    <a:srgbClr val="514843"/>
                  </a:solidFill>
                </a:uFill>
                <a:latin typeface="DFKai-SB" panose="03000509000000000000" pitchFamily="65" charset="-120"/>
                <a:ea typeface="DFKai-SB" panose="03000509000000000000" pitchFamily="65" charset="-120"/>
                <a:cs typeface="Microsoft YaHei UI" panose="020B0503020204020204" pitchFamily="34" charset="-122"/>
              </a:rPr>
              <a:t> 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771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A0D15-AC76-BEB5-E2E8-6E2EDDF7E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23EFD-F703-8400-CAE3-C0BA3ED83C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「恩慈 」的特質 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12A2A0-364F-EBD9-6940-53299DC4B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38200"/>
            <a:ext cx="9144000" cy="6096000"/>
          </a:xfrm>
        </p:spPr>
        <p:txBody>
          <a:bodyPr>
            <a:noAutofit/>
          </a:bodyPr>
          <a:lstStyle/>
          <a:p>
            <a:pPr algn="l">
              <a:lnSpc>
                <a:spcPts val="3800"/>
              </a:lnSpc>
            </a:pPr>
            <a:r>
              <a:rPr lang="en-US" altLang="zh-TW" sz="2800" b="1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2.</a:t>
            </a:r>
            <a:r>
              <a:rPr lang="zh-TW" altLang="en-US" sz="2800" b="1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恩慈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是「新人」的標記之一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4: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21-23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脫去舊人→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脫去那照著從前生活方式而活的舊人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穿上新人→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「穿上」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在生活行為上表達出來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新人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」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有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天父的兒子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尊貴</a:t>
            </a:r>
            <a:r>
              <a:rPr lang="zh-TW" b="1" dirty="0">
                <a:solidFill>
                  <a:srgbClr val="C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位份</a:t>
            </a:r>
            <a:endParaRPr lang="en-US" altLang="zh-TW" b="1" dirty="0">
              <a:solidFill>
                <a:srgbClr val="7030A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新人有兩個標記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真理的仁義和聖潔</a:t>
            </a:r>
            <a:endParaRPr lang="en-US" altLang="zh-TW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3800"/>
              </a:lnSpc>
              <a:buFont typeface="+mj-lt"/>
              <a:buAutoNum type="arabicParenR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與神的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聖潔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有分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有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神的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生命和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性情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而和一切在神之外的有分別</a:t>
            </a:r>
            <a:r>
              <a:rPr lang="en-US" alt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與世界分別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，對神敬虔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忠心，專屬於祂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971550" lvl="1" indent="-514350" algn="l">
              <a:lnSpc>
                <a:spcPts val="3800"/>
              </a:lnSpc>
              <a:buFont typeface="+mj-lt"/>
              <a:buAutoNum type="arabicParenR"/>
            </a:pP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對人的行為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與人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相處，以公義相待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，就是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合於神的法則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也就是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憐憫、恩慈、謙虛、溫柔、忍耐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…(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3:12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-14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b="1" dirty="0">
                <a:solidFill>
                  <a:srgbClr val="7030A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9435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8D99F-DD97-BDE5-FE0F-5CA731CA3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F2068-5FD1-E008-9340-846764C12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操練「恩慈」 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90AE22-9A1F-18AB-F9F5-A003A98195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像主一樣服事人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權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能事奉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（路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24: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先關注與回應人們在生活上的需要，然後再對他們的靈說話</a:t>
            </a:r>
            <a:endParaRPr lang="en-US" altLang="zh-TW" b="1" dirty="0">
              <a:solidFill>
                <a:srgbClr val="7030A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像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耶穌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運用聖靈的恩賜服事人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（路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24: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ts val="4500"/>
              </a:lnSpc>
              <a:buFont typeface="Wingdings" panose="05000000000000000000" pitchFamily="2" charset="2"/>
              <a:buChar char="§"/>
            </a:pPr>
            <a:r>
              <a:rPr lang="zh-TW" altLang="en-US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運用聖靈的恩賜，照顧人們生活上的需要</a:t>
            </a:r>
            <a:r>
              <a:rPr lang="en-US" altLang="zh-TW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en-US" altLang="zh-TW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:8-11,28;</a:t>
            </a:r>
            <a:r>
              <a:rPr lang="zh-TW" altLang="en-US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12:6-8</a:t>
            </a:r>
            <a:r>
              <a:rPr lang="en-US" altLang="zh-TW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320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3200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ts val="4500"/>
              </a:lnSpc>
              <a:buFont typeface="Wingdings" panose="05000000000000000000" pitchFamily="2" charset="2"/>
              <a:buChar char="§"/>
            </a:pPr>
            <a:r>
              <a:rPr lang="zh-TW" altLang="en-US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話語的服事→釋放神真理的話語</a:t>
            </a:r>
            <a:r>
              <a:rPr lang="en-US" altLang="zh-TW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6:27</a:t>
            </a:r>
            <a:r>
              <a:rPr lang="zh-TW" altLang="en-US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35</a:t>
            </a:r>
            <a:r>
              <a:rPr lang="zh-TW" altLang="en-US" sz="3200" b="1" kern="10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200" b="1" kern="10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202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184CC-7785-E1B2-EC99-DD46AE69A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47C91-7B2B-A211-BEFB-02AD980AEF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操練「恩慈」 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7F5606-D17F-07B1-F498-7DB0C1394C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以恩慈相待，存憐憫的心，彼此饒恕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4: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32)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主動關心別人的需要，特別是軟弱或困難中的人。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換位思考→ 設身處地為別人著想，問問自己：「如果我是他，我會怎麼樣？」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28650" lvl="1" indent="-171450" algn="l">
              <a:lnSpc>
                <a:spcPts val="35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在人犯錯時，先選擇理解，而不是立即責備。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285750" indent="-28575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選擇饒恕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饒恕是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意志的選擇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不是一種感覺→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選擇放下對他人錯誤的怨恨，不再以惡報惡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4: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32)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受到別人傷害時，記得自己也曾被上帝饒恕</a:t>
            </a:r>
            <a:endParaRPr lang="en-US" altLang="zh-TW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饒恕不是忘記或否認傷害，而是選擇不再被那傷害綑綁住。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禱告求神賜下饒恕的能力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並開始祝福對方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尋求聖靈醫治心靈的傷害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179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D9451-CE02-44E6-FDBA-D9FEADF17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6BEAB-C8A3-80D3-C439-36D4A3329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操練「恩慈」 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A8FC7-EA1E-89BA-58D7-EFA3798E75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90601"/>
            <a:ext cx="9144000" cy="5867399"/>
          </a:xfrm>
        </p:spPr>
        <p:txBody>
          <a:bodyPr>
            <a:noAutofit/>
          </a:bodyPr>
          <a:lstStyle/>
          <a:p>
            <a:pPr algn="l">
              <a:lnSpc>
                <a:spcPts val="5600"/>
              </a:lnSpc>
            </a:pP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在「恩慈」與「公義」間取得平衡 </a:t>
            </a:r>
            <a:r>
              <a:rPr lang="zh-TW" altLang="en-US" sz="360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3600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56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恩慈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願意寬恕、同情並給予本不應得的善待 → 強調愛、憐憫與寬容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12:20-21)</a:t>
            </a:r>
            <a:r>
              <a:rPr lang="zh-TW" altLang="en-US" sz="36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36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56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公義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根據真理與道德標準做出公平判斷→ 強調真理的原則，是非對錯與責任。</a:t>
            </a:r>
            <a:endParaRPr lang="en-US" altLang="zh-TW" sz="36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5600"/>
              </a:lnSpc>
              <a:buFont typeface="Arial" panose="020B0604020202020204" pitchFamily="34" charset="0"/>
              <a:buChar char="•"/>
            </a:pPr>
            <a:endParaRPr lang="en-US" altLang="zh-TW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345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8BCC8-8EAA-126D-9EFA-F0C5A2700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4812D-60C7-405F-D08D-BC9ACD595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操練「恩慈」 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79DFBD-8B3C-4A9F-6DC6-8E3915563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62001"/>
            <a:ext cx="9144000" cy="6095999"/>
          </a:xfrm>
        </p:spPr>
        <p:txBody>
          <a:bodyPr>
            <a:noAutofit/>
          </a:bodyPr>
          <a:lstStyle/>
          <a:p>
            <a:pPr algn="l">
              <a:lnSpc>
                <a:spcPts val="39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在「恩慈」與「公義」間取得平衡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rgbClr val="7030A0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dirty="0">
              <a:solidFill>
                <a:srgbClr val="7030A0"/>
              </a:solidFill>
              <a:effectLst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39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聖經原則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彌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6:8)</a:t>
            </a:r>
          </a:p>
          <a:p>
            <a:pPr marL="800100" lvl="1" indent="-342900" algn="l">
              <a:lnSpc>
                <a:spcPts val="3900"/>
              </a:lnSpc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行公義：不妥協真理與原則→不放棄原則與責任</a:t>
            </a: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900"/>
              </a:lnSpc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好憐憫：不放棄愛與饒恕→不以苛刻待人，不輕易定罪或論斷批評</a:t>
            </a: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900"/>
              </a:lnSpc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謙卑與神同行：倚靠神的智慧，不自以為義→</a:t>
            </a:r>
            <a:r>
              <a:rPr lang="zh-TW" altLang="en-US" sz="3200" dirty="0"/>
              <a:t> 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常常回到神面前尋求智慧與敏銳的靈</a:t>
            </a: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900"/>
              </a:lnSpc>
              <a:buFont typeface="Wingdings" panose="05000000000000000000" pitchFamily="2" charset="2"/>
              <a:buChar char="v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結論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寬恕不是縱容，公義不是報復→ 堅守真理原則，但不失憐憫；指出錯誤，但不定罪羞辱人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371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親愛的父神，你以極大的憐憫和恩慈待我們，我們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為你所立下的榜樣感謝你。求你幫助我們效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法你恩慈憐憫的榜樣去待人；當我們失敗時，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求你提醒我們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賜給我們力量與智慧不斷更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新自己， 下次能做得更好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>
              <a:lnSpc>
                <a:spcPts val="4000"/>
              </a:lnSpc>
            </a:pP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主阿！懇求聖靈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來充滿我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將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上帝的恩慈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的屬性朔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造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在我們生命中，好叫我們能結出恩慈的果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子來。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也求聖靈賜下智慧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待人處事能「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堅守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真理原則，但不失憐憫；指出錯誤，但不定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罪羞辱人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」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奉主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耶穌基督的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聖名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禱告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，阿們！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algn="l">
              <a:lnSpc>
                <a:spcPts val="4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66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愛的真諦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Love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164458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12855</TotalTime>
  <Words>1990</Words>
  <Application>Microsoft Office PowerPoint</Application>
  <PresentationFormat>Widescreen</PresentationFormat>
  <Paragraphs>91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DFKai-SB</vt:lpstr>
      <vt:lpstr>PMingLiU</vt:lpstr>
      <vt:lpstr>Arial</vt:lpstr>
      <vt:lpstr>Calibri</vt:lpstr>
      <vt:lpstr>Cambria</vt:lpstr>
      <vt:lpstr>Century</vt:lpstr>
      <vt:lpstr>Century Gothic</vt:lpstr>
      <vt:lpstr>Times New Roman</vt:lpstr>
      <vt:lpstr>Wingdings</vt:lpstr>
      <vt:lpstr>14_Default Design</vt:lpstr>
      <vt:lpstr>Office Theme</vt:lpstr>
      <vt:lpstr>PowerPoint Presentation</vt:lpstr>
      <vt:lpstr>聖靈的果子:恩慈  Fruit of the Spirit :  Kindness </vt:lpstr>
      <vt:lpstr>PowerPoint Presentation</vt:lpstr>
      <vt:lpstr>前言</vt:lpstr>
      <vt:lpstr>恩慈  </vt:lpstr>
      <vt:lpstr>恩慈  </vt:lpstr>
      <vt:lpstr>恩慈  </vt:lpstr>
      <vt:lpstr>「恩慈 」的特質  </vt:lpstr>
      <vt:lpstr>「恩慈 」的特質經文  </vt:lpstr>
      <vt:lpstr>「恩慈 」的特質  </vt:lpstr>
      <vt:lpstr>操練「恩慈」  </vt:lpstr>
      <vt:lpstr>操練「恩慈」  </vt:lpstr>
      <vt:lpstr>操練「恩慈」  </vt:lpstr>
      <vt:lpstr>操練「恩慈」  </vt:lpstr>
      <vt:lpstr>禱告範例 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879</cp:revision>
  <cp:lastPrinted>2020-09-23T16:34:05Z</cp:lastPrinted>
  <dcterms:created xsi:type="dcterms:W3CDTF">2015-02-24T04:35:26Z</dcterms:created>
  <dcterms:modified xsi:type="dcterms:W3CDTF">2025-05-28T05:55:30Z</dcterms:modified>
</cp:coreProperties>
</file>