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75" r:id="rId2"/>
  </p:sldMasterIdLst>
  <p:notesMasterIdLst>
    <p:notesMasterId r:id="rId20"/>
  </p:notesMasterIdLst>
  <p:sldIdLst>
    <p:sldId id="12378" r:id="rId3"/>
    <p:sldId id="256" r:id="rId4"/>
    <p:sldId id="257" r:id="rId5"/>
    <p:sldId id="277" r:id="rId6"/>
    <p:sldId id="276" r:id="rId7"/>
    <p:sldId id="273" r:id="rId8"/>
    <p:sldId id="274" r:id="rId9"/>
    <p:sldId id="275" r:id="rId10"/>
    <p:sldId id="281" r:id="rId11"/>
    <p:sldId id="280" r:id="rId12"/>
    <p:sldId id="286" r:id="rId13"/>
    <p:sldId id="282" r:id="rId14"/>
    <p:sldId id="279" r:id="rId15"/>
    <p:sldId id="283" r:id="rId16"/>
    <p:sldId id="267" r:id="rId17"/>
    <p:sldId id="285" r:id="rId18"/>
    <p:sldId id="12484" r:id="rId19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465" autoAdjust="0"/>
    <p:restoredTop sz="92509" autoAdjust="0"/>
  </p:normalViewPr>
  <p:slideViewPr>
    <p:cSldViewPr snapToGrid="0">
      <p:cViewPr varScale="1">
        <p:scale>
          <a:sx n="82" d="100"/>
          <a:sy n="82" d="100"/>
        </p:scale>
        <p:origin x="240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4/30/2025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8C60B-61D9-DB0E-06EC-A9BB7ED18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BF1081-A479-003F-4172-85C636E2E3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AEE1FA-3B1B-2FF1-F5EC-7B0D29A9B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FCD9D-A116-0E25-F5FA-A529C41B4B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531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9273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7460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2408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0002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663C6-111F-6EA4-F8A6-B0C199946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C25108-6FC8-8FBA-FB8A-0516F8509E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4F3119-98E7-D6D2-24D8-329513BA0B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93A507-4657-710D-F5F8-39DB77FFAF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37614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67180-D3FF-AB1A-E862-D4C6E70D3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9B138B-9AF1-4689-A3C2-42A6797F0F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DC5533-DE2A-AECA-D5BE-65BA4686C2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9DD7E-5B91-C91B-9301-4627B6035F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7845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EF1E3-D418-43C2-7E4B-8E0D97161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B18190-AB1D-8ED5-3037-8F76CDE8D9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A677ED-70EC-F1E3-6F27-750E87402A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353BD8-DFD8-6D53-08CC-9E0AF2B6E7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58994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989D4-FFCB-4AAB-EECC-6B60C54CD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C7FBF1-B072-CAF4-5A6B-AB5027DDC1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792DFC-26F0-72D0-D362-BE2B501841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63702-ECA4-31D4-9F04-29F20389AB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5369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EBDB9-6C6C-7641-27CB-082E9523B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229B8C-D8B9-9560-50B2-76DF5EAA9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6DE2BD-A9FB-A07F-AF0B-872B0253C8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F8B985-25DA-5D35-855A-850FD11F53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28370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325A7-DF9C-197B-E198-E4B351763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E90930-F171-E76D-A6C4-2B03A42510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249209-A733-F0C1-0A22-459F70B746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068746-685E-E36D-FF7F-E3AC4181F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F0FFD-C33A-4F3E-B6A0-F7622BE66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53305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51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909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2967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6179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2196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7524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282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4117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957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5805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058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1B6B-A265-4E01-B03A-9DB2D0B1F234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012A-85DE-4307-8545-4D16AAA0E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75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F1B6B-A265-4E01-B03A-9DB2D0B1F234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E012A-85DE-4307-8545-4D16AAA0E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447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69EC16-9E33-13DC-DD2B-C247DCF06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5F6F35-79B3-93CD-2AF7-49420327B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BC47B2E0-31E5-1CF1-355E-C975CFE2B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76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09600"/>
            <a:ext cx="9144000" cy="3657600"/>
          </a:xfrm>
        </p:spPr>
        <p:txBody>
          <a:bodyPr>
            <a:noAutofit/>
          </a:bodyPr>
          <a:lstStyle/>
          <a:p>
            <a:r>
              <a:rPr lang="zh-TW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聖靈的果子</a:t>
            </a:r>
            <a:r>
              <a:rPr lang="en-US" altLang="zh-TW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忍耐</a:t>
            </a:r>
            <a:br>
              <a:rPr lang="en-US" altLang="zh-TW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標楷體" panose="03000509000000000000" pitchFamily="65" charset="-120"/>
              </a:rPr>
              <a:t> </a:t>
            </a:r>
            <a:r>
              <a:rPr lang="en-US" altLang="zh-TW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標楷體" panose="03000509000000000000" pitchFamily="65" charset="-120"/>
              </a:rPr>
              <a:t>Fruit of the Spirit : </a:t>
            </a: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Forbearance</a:t>
            </a: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br>
              <a:rPr lang="en-US" altLang="zh-TW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43400"/>
            <a:ext cx="9144000" cy="2057400"/>
          </a:xfrm>
        </p:spPr>
        <p:txBody>
          <a:bodyPr>
            <a:normAutofit lnSpcReduction="10000"/>
          </a:bodyPr>
          <a:lstStyle/>
          <a:p>
            <a:pPr algn="l"/>
            <a:r>
              <a:rPr lang="zh-TW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April </a:t>
            </a:r>
            <a:r>
              <a:rPr lang="en-US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27</a:t>
            </a:r>
            <a:r>
              <a:rPr lang="en-US" sz="4000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th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en-US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2025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黃薛媖師母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73881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52400"/>
            <a:ext cx="9144000" cy="6858000"/>
          </a:xfrm>
        </p:spPr>
        <p:txBody>
          <a:bodyPr>
            <a:noAutofit/>
          </a:bodyPr>
          <a:lstStyle/>
          <a:p>
            <a:pPr algn="l">
              <a:lnSpc>
                <a:spcPts val="38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22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聖靈所結的果子、就是仁愛、喜樂、和平、忍耐、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恩慈、良善、信實、 溫柔、節制．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出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34:6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耶和華，耶和華，是有憐憫有恩典的神，不輕易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發怒，並有豐盛的慈愛和誠實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endParaRPr lang="en-US" altLang="zh-TW" sz="28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PMingLiU" panose="02020500000000000000" pitchFamily="18" charset="-120"/>
            </a:endParaRPr>
          </a:p>
          <a:p>
            <a:pPr algn="l">
              <a:lnSpc>
                <a:spcPts val="38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啟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3:8-11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我知道你所做的事。你雖然不是很強壯，卻遵守我的教導，也沒有否認是我的門徒，所以我在你前面開了一扇沒有人能關閉的門。 撒但的那些嘍囉－不是猶太人，卻自稱是猶太人的那些騙子－我要使他們來到你的腳前下拜，並且承認你是我所愛的。你</a:t>
            </a:r>
            <a:r>
              <a:rPr lang="zh-TW" altLang="en-US" sz="2800" b="1" dirty="0">
                <a:solidFill>
                  <a:srgbClr val="C00000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遵守我的教導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b="1" dirty="0">
                <a:solidFill>
                  <a:srgbClr val="C00000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堅忍不拔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，所以將來全世界的人受大災難的試煉時，我要讓你免受那試煉。我很快就要來了，你要</a:t>
            </a:r>
            <a:r>
              <a:rPr lang="zh-TW" altLang="en-US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守住你所有的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[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也就是要</a:t>
            </a:r>
            <a:r>
              <a:rPr lang="zh-TW" altLang="en-US" sz="2800" b="1" dirty="0">
                <a:solidFill>
                  <a:schemeClr val="tx1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繼續遵守我的教導，承認我是你的主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]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，免得人家奪去你就要得到的</a:t>
            </a:r>
            <a:r>
              <a:rPr lang="zh-TW" altLang="en-US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冠冕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[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也就是你就要</a:t>
            </a:r>
            <a:r>
              <a:rPr lang="zh-TW" altLang="en-US" sz="2800" b="1" dirty="0">
                <a:solidFill>
                  <a:schemeClr val="tx1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勝利而得到的獎賞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]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77189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160CB-877C-07C0-FFE7-7FB605E33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944D60D-8934-8F24-D40B-D5AA22B09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52400"/>
            <a:ext cx="9144000" cy="6858000"/>
          </a:xfrm>
        </p:spPr>
        <p:txBody>
          <a:bodyPr>
            <a:noAutofit/>
          </a:bodyPr>
          <a:lstStyle/>
          <a:p>
            <a:pPr algn="l">
              <a:lnSpc>
                <a:spcPts val="42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21: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19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你們常存忍耐，就必保全靈魂（或作：必得生命 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在恆忍裏得著生命）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200"/>
              </a:lnSpc>
            </a:pPr>
            <a:r>
              <a:rPr lang="zh-TW" altLang="en-US" sz="2800" b="1" u="sng" dirty="0">
                <a:solidFill>
                  <a:schemeClr val="tx1"/>
                </a:solidFill>
                <a:ea typeface="DFKai-SB" panose="03000509000000000000" pitchFamily="65" charset="-120"/>
                <a:cs typeface="PMingLiU" panose="02020500000000000000" pitchFamily="18" charset="-120"/>
              </a:rPr>
              <a:t>羅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en-US" altLang="zh-TW" sz="2800" b="1" u="sng" dirty="0">
                <a:solidFill>
                  <a:schemeClr val="tx1"/>
                </a:solidFill>
                <a:ea typeface="DFKai-SB" panose="03000509000000000000" pitchFamily="65" charset="-120"/>
                <a:cs typeface="PMingLiU" panose="02020500000000000000" pitchFamily="18" charset="-120"/>
              </a:rPr>
              <a:t>: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en-US" altLang="zh-TW" sz="2800" b="1" u="sng" dirty="0">
                <a:solidFill>
                  <a:schemeClr val="tx1"/>
                </a:solidFill>
                <a:ea typeface="DFKai-SB" panose="03000509000000000000" pitchFamily="65" charset="-120"/>
                <a:cs typeface="PMingLiU" panose="02020500000000000000" pitchFamily="18" charset="-120"/>
              </a:rPr>
              <a:t>-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不但如此，就是在患難中也是歡歡喜喜的；因為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知道患難生忍耐，忍耐生老練，老練生盼望；盼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望不至於羞恥，因為所賜給我們的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聖靈將神的愛澆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灌在我們心裡。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200"/>
              </a:lnSpc>
            </a:pPr>
            <a:r>
              <a:rPr lang="zh-TW" altLang="en-US" sz="2800" b="1" u="sng" dirty="0">
                <a:solidFill>
                  <a:schemeClr val="tx1"/>
                </a:solidFill>
                <a:ea typeface="DFKai-SB" panose="03000509000000000000" pitchFamily="65" charset="-120"/>
                <a:cs typeface="PMingLiU" panose="02020500000000000000" pitchFamily="18" charset="-120"/>
              </a:rPr>
              <a:t>羅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en-US" altLang="zh-TW" sz="2800" b="1" u="sng" dirty="0">
                <a:solidFill>
                  <a:schemeClr val="tx1"/>
                </a:solidFill>
                <a:ea typeface="DFKai-SB" panose="03000509000000000000" pitchFamily="65" charset="-120"/>
                <a:cs typeface="PMingLiU" panose="02020500000000000000" pitchFamily="18" charset="-120"/>
              </a:rPr>
              <a:t>: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en-US" altLang="zh-TW" sz="2800" b="1" u="sng" dirty="0">
                <a:solidFill>
                  <a:schemeClr val="tx1"/>
                </a:solidFill>
                <a:ea typeface="DFKai-SB" panose="03000509000000000000" pitchFamily="65" charset="-120"/>
                <a:cs typeface="PMingLiU" panose="02020500000000000000" pitchFamily="18" charset="-120"/>
              </a:rPr>
              <a:t>-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sz="2800" b="1" u="sng" dirty="0">
                <a:solidFill>
                  <a:srgbClr val="0070C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簡明版</a:t>
            </a:r>
            <a:r>
              <a:rPr lang="en-US" altLang="zh-TW" sz="2800" b="1" u="sng" dirty="0">
                <a:solidFill>
                  <a:srgbClr val="0070C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1600" b="1" u="sng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我們在患難的時候，也歡喜快樂；因為我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們知道患難會使我們堅忍，堅忍會使我們磨練出成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熟的品格，成熟的品格會使我們有堅定的希望。這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希望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[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不是模糊虛空；它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]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不會使我們失望，因為上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帝已經透過他所賜給我們的聖靈，將自己的愛灌滿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了我們的心田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[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，使我們知道他是何等地愛我們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]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62737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4F992-0F25-8A16-78DD-675D394A0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F77F0F3-B487-F480-46A2-BC47DA1995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09600"/>
            <a:ext cx="9144000" cy="6248400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撒上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24 :11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我父啊，看看你外袍的衣襟在我手中。我割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下你的衣襟，沒有殺你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雅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5:7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-9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弟兄們哪，你們要忍耐，直到主來。看哪，農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夫忍耐等候地裡寶貴的出產，直到得了秋雨春雨。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你們也當</a:t>
            </a:r>
            <a:r>
              <a:rPr lang="zh-TW" altLang="en-US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忍耐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堅固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你們的心；因為主來的日子近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了。弟兄們，你們</a:t>
            </a:r>
            <a:r>
              <a:rPr lang="zh-TW" altLang="en-US" sz="2800" b="1" dirty="0">
                <a:solidFill>
                  <a:srgbClr val="C00000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不要彼此埋怨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b="1" dirty="0">
                <a:solidFill>
                  <a:schemeClr val="tx1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免得受審判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。看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哪，審判的主站在門前了。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zh-TW" altLang="en-US" sz="2800" b="1" u="sng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帖後</a:t>
            </a:r>
            <a:r>
              <a:rPr lang="en-US" sz="2800" b="1" u="sng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3:</a:t>
            </a:r>
            <a:r>
              <a:rPr lang="en-US" altLang="zh-TW" sz="2800" b="1" u="sng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en-US" sz="2800" b="1" u="sng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sz="2800" b="1" u="sng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zh-TW" altLang="en-US" sz="2800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但主是信實的，要堅固你們，保護你們脫離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那惡者。（或作脫離兇惡）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願主引導你們的心</a:t>
            </a:r>
            <a:r>
              <a:rPr lang="en-US" altLang="zh-TW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highlight>
                  <a:srgbClr val="FFFF00"/>
                </a:highlight>
                <a:ea typeface="DFKai-SB" panose="03000509000000000000" pitchFamily="65" charset="-120"/>
                <a:cs typeface="Times New Roman" panose="02020603050405020304" pitchFamily="18" charset="0"/>
              </a:rPr>
              <a:t>修</a:t>
            </a:r>
            <a:r>
              <a:rPr lang="en-US" altLang="zh-TW" sz="2800" b="1" dirty="0">
                <a:solidFill>
                  <a:schemeClr val="tx1"/>
                </a:solidFill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highlight>
                  <a:srgbClr val="FFFF00"/>
                </a:highlight>
                <a:ea typeface="DFKai-SB" panose="03000509000000000000" pitchFamily="65" charset="-120"/>
                <a:cs typeface="Times New Roman" panose="02020603050405020304" pitchFamily="18" charset="0"/>
              </a:rPr>
              <a:t>正你們的心</a:t>
            </a:r>
            <a:r>
              <a:rPr lang="en-US" altLang="zh-TW" sz="2800" b="1" dirty="0">
                <a:solidFill>
                  <a:schemeClr val="tx1"/>
                </a:solidFill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，叫你們愛神，並學基督的忍耐</a:t>
            </a:r>
            <a:endParaRPr lang="en-US" altLang="zh-TW" sz="28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34992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017F7-5EE4-601D-F243-9AA8BEC02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92C0C-1021-D811-E12C-90474CD575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7619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忍耐的定義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9ED436-9807-09C9-0D7C-12D4BBFD52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62000"/>
            <a:ext cx="9144000" cy="60960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長久忍住不發脾氣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希臘文是</a:t>
            </a:r>
            <a:r>
              <a:rPr lang="en-US" sz="2800" b="1" dirty="0" err="1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markrothumia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</a:p>
          <a:p>
            <a:pPr marL="914400" lvl="1" indent="-4572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en-US" b="1" dirty="0" err="1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markro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」是長久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long</a:t>
            </a:r>
          </a:p>
          <a:p>
            <a:pPr marL="914400" lvl="1" indent="-4572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en-US" b="1" dirty="0" err="1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thumos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」是指性情、脾氣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temper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914400" lvl="1" indent="-457200" algn="l">
              <a:lnSpc>
                <a:spcPts val="37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忍耐是長久犧牲而不發怒→寬容安靜的愛的力量，是神的性情 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22;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34:6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342900" indent="-342900" algn="l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屬血氣的忍耐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</a:p>
          <a:p>
            <a:pPr marL="742950" lvl="1" indent="-285750" algn="l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因為各種原因又不得不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把痛苦的感覺或某種情緒抑制住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不表現出來</a:t>
            </a:r>
            <a:endParaRPr lang="en-US" altLang="zh-TW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lvl="1" indent="-285750" algn="l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將一切負面情緒一直壓抑直到忍無可忍</a:t>
            </a:r>
            <a:r>
              <a:rPr lang="en-US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爆發出來</a:t>
            </a:r>
            <a:endParaRPr lang="en-US" altLang="zh-TW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35477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EF84E-6A63-36CD-2036-EBA1BEC89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4FFF8-69D8-DECC-D57C-CEC90B80B4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095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聖經中「忍耐」的定義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4DC4B7-28B6-F1B7-D6D6-928706447A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62000"/>
            <a:ext cx="9144000" cy="6096000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</a:pP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 </a:t>
            </a:r>
            <a:r>
              <a:rPr lang="zh-TW" altLang="en-US" sz="2800" b="1" dirty="0">
                <a:solidFill>
                  <a:schemeClr val="tx1"/>
                </a:solidFill>
                <a:ea typeface="DFKai-SB" panose="03000509000000000000" pitchFamily="65" charset="-120"/>
                <a:cs typeface="Times New Roman" panose="02020603050405020304" pitchFamily="18" charset="0"/>
              </a:rPr>
              <a:t>對環境→「在長久的苦難中仍能持續下去」的能力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積極地等待與持守的能力 </a:t>
            </a:r>
            <a:r>
              <a:rPr lang="zh-TW" altLang="en-US" sz="28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40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ea typeface="DFKai-SB" panose="03000509000000000000" pitchFamily="65" charset="-120"/>
                <a:cs typeface="Times New Roman" panose="02020603050405020304" pitchFamily="18" charset="0"/>
              </a:rPr>
              <a:t>真理的執著與</a:t>
            </a:r>
            <a:r>
              <a:rPr lang="zh-TW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堅</a:t>
            </a:r>
            <a:r>
              <a:rPr lang="zh-TW" altLang="en-US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PMingLiU" panose="02020500000000000000" pitchFamily="18" charset="-120"/>
              </a:rPr>
              <a:t>持</a:t>
            </a:r>
            <a:r>
              <a:rPr lang="en-US" b="1" dirty="0">
                <a:solidFill>
                  <a:schemeClr val="tx1"/>
                </a:solidFill>
                <a:effectLst/>
                <a:cs typeface="Times New Roman" panose="02020603050405020304" pitchFamily="18" charset="0"/>
              </a:rPr>
              <a:t>(perseverance) 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: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在諸多災難的環境中，仍持守主的道和主的名</a:t>
            </a:r>
            <a:r>
              <a:rPr 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啟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3:</a:t>
            </a:r>
            <a:r>
              <a:rPr 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8~11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;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路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21:</a:t>
            </a:r>
            <a:r>
              <a:rPr 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19</a:t>
            </a:r>
            <a:r>
              <a:rPr lang="zh-TW" altLang="en-US" b="0" i="0" dirty="0">
                <a:solidFill>
                  <a:srgbClr val="43434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altLang="zh-TW" b="1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;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雅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5:7-9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b="0" i="0" dirty="0">
                <a:solidFill>
                  <a:srgbClr val="434343"/>
                </a:solidFill>
                <a:effectLst/>
                <a:latin typeface="Times New Roman" panose="02020603050405020304" pitchFamily="18" charset="0"/>
              </a:rPr>
              <a:t> </a:t>
            </a:r>
            <a:endParaRPr lang="en-US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914400" lvl="1" indent="-457200" algn="l">
              <a:lnSpc>
                <a:spcPts val="4000"/>
              </a:lnSpc>
              <a:buFontTx/>
              <a:buChar char="-"/>
            </a:pP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在艱難的環境或事情中堅持不放棄，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抱著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盼望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而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沉得住氣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並盡全力付出努力</a:t>
            </a:r>
            <a:r>
              <a:rPr 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羅</a:t>
            </a:r>
            <a:r>
              <a:rPr 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:</a:t>
            </a:r>
            <a:r>
              <a:rPr 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-</a:t>
            </a:r>
            <a:r>
              <a:rPr 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altLang="zh-TW" b="1" kern="100" dirty="0"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)</a:t>
            </a:r>
            <a:r>
              <a:rPr lang="zh-TW" b="1" dirty="0"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 </a:t>
            </a:r>
            <a:endParaRPr lang="en-US" altLang="zh-TW" b="1" dirty="0">
              <a:solidFill>
                <a:schemeClr val="tx1"/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marL="914400" lvl="1" indent="-457200" algn="l">
              <a:lnSpc>
                <a:spcPts val="4000"/>
              </a:lnSpc>
              <a:buFontTx/>
              <a:buChar char="-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積極地面對的</a:t>
            </a:r>
            <a:r>
              <a:rPr lang="zh-TW" altLang="en-US" b="1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態度</a:t>
            </a:r>
            <a:r>
              <a:rPr lang="en-US" altLang="zh-TW" b="1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接受無法改變的事實，懷著勇氣積極地面對，帶著信心與盼望繼續堅持的態度→</a:t>
            </a: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不是壓抑</a:t>
            </a:r>
            <a:r>
              <a:rPr lang="en-US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乃是將生活中</a:t>
            </a:r>
            <a:r>
              <a:rPr lang="zh-TW" altLang="en-US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各樣</a:t>
            </a: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難處帶到神面前</a:t>
            </a:r>
            <a:r>
              <a:rPr lang="zh-TW" altLang="en-US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，信靠祂而得勝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8265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C0B86-6057-7751-DBEE-ABC26C254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B976B-8F11-083E-7D52-FF3A5DC9D4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095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聖經中「忍耐」的定義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3233E1-870D-E3C8-A38D-B357621ADF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85800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</a:pPr>
            <a:r>
              <a:rPr lang="en-US" alt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altLang="zh-TW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對人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的容忍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 </a:t>
            </a:r>
            <a:endParaRPr lang="en-US" altLang="zh-TW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PMingLiU" panose="02020500000000000000" pitchFamily="18" charset="-120"/>
            </a:endParaRP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在傷害難過中選擇不報復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撒上</a:t>
            </a:r>
            <a:r>
              <a:rPr 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23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：</a:t>
            </a:r>
            <a:r>
              <a:rPr 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26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－</a:t>
            </a:r>
            <a:r>
              <a:rPr 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24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：</a:t>
            </a:r>
            <a:r>
              <a:rPr 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17</a:t>
            </a:r>
            <a:r>
              <a:rPr lang="en-US" altLang="zh-TW" b="1" i="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被激怒時，仍然能堅定不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移，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沉得住氣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以上帝的愛來寬容，給人悔改的機會</a:t>
            </a:r>
            <a:endParaRPr lang="en-US" altLang="zh-TW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4000"/>
              </a:lnSpc>
            </a:pP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對神的愛的信任</a:t>
            </a:r>
            <a:endParaRPr lang="en-US" altLang="zh-TW" b="1" dirty="0">
              <a:solidFill>
                <a:schemeClr val="tx1"/>
              </a:solidFill>
              <a:effectLst/>
              <a:highlight>
                <a:srgbClr val="FFFF00"/>
              </a:highlight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懷著信心持守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當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禱告未蒙應允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仍繼續相信神的慈愛與良善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來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11:35-40)</a:t>
            </a:r>
            <a:endParaRPr lang="en-US" altLang="zh-TW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 algn="l">
              <a:lnSpc>
                <a:spcPts val="4000"/>
              </a:lnSpc>
              <a:buFont typeface="Wingdings" panose="05000000000000000000" pitchFamily="2" charset="2"/>
              <a:buChar char="v"/>
            </a:pP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結論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聖經中的忍耐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是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帶著信心的持守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懷著盼望的等待和充滿愛的寬容</a:t>
            </a:r>
            <a:endParaRPr lang="en-US" altLang="zh-TW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64221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78DA3-4D87-1511-409A-7CB00C4DF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60012D5-B276-CCE8-710E-6A9B8B0E7E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4800"/>
            <a:ext cx="9144000" cy="6553200"/>
          </a:xfrm>
        </p:spPr>
        <p:txBody>
          <a:bodyPr>
            <a:noAutofit/>
          </a:bodyPr>
          <a:lstStyle/>
          <a:p>
            <a:pPr algn="l">
              <a:lnSpc>
                <a:spcPts val="5500"/>
              </a:lnSpc>
            </a:pPr>
            <a:r>
              <a:rPr lang="zh-TW" altLang="en-US" sz="44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altLang="zh-TW" sz="44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12:1-2</a:t>
            </a:r>
            <a:r>
              <a:rPr lang="en-US" altLang="zh-TW" sz="4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en-US" altLang="zh-TW" sz="4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</a:t>
            </a:r>
            <a:r>
              <a:rPr lang="en-US" altLang="zh-TW" sz="4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4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因那擺在前面</a:t>
            </a:r>
            <a:r>
              <a:rPr lang="en-US" altLang="zh-TW" sz="4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4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4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4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喜樂，就輕看羞辱，忍受了十字</a:t>
            </a:r>
            <a:r>
              <a:rPr lang="en-US" altLang="zh-TW" sz="4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4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架的苦難，便坐在神寶座的右邊。</a:t>
            </a:r>
            <a:endParaRPr lang="en-US" altLang="zh-TW" sz="4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5500"/>
              </a:lnSpc>
            </a:pPr>
            <a:r>
              <a:rPr lang="zh-TW" altLang="en-US" sz="4400" b="1" u="sng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帖後</a:t>
            </a:r>
            <a:r>
              <a:rPr lang="en-US" sz="4400" b="1" u="sng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3:</a:t>
            </a:r>
            <a:r>
              <a:rPr lang="en-US" altLang="zh-TW" sz="4400" b="1" u="sng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en-US" sz="4400" b="1" u="sng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sz="4400" b="1" u="sng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zh-TW" altLang="en-US" sz="4400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但主是信實的，要堅</a:t>
            </a:r>
            <a:r>
              <a:rPr lang="en-US" altLang="zh-TW" sz="4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4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固</a:t>
            </a:r>
            <a:r>
              <a:rPr lang="en-US" altLang="zh-TW" sz="4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4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你們，保護你們脫離那惡者</a:t>
            </a:r>
            <a:r>
              <a:rPr lang="en-US" altLang="zh-TW" sz="4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4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（或作脫離兇惡</a:t>
            </a:r>
            <a:r>
              <a:rPr lang="en-US" altLang="zh-TW" sz="4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)…	</a:t>
            </a:r>
            <a:r>
              <a:rPr lang="zh-TW" altLang="en-US" sz="44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願主引導</a:t>
            </a:r>
            <a:r>
              <a:rPr lang="en-US" altLang="zh-TW" sz="44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你們的心</a:t>
            </a:r>
            <a:r>
              <a:rPr lang="en-US" altLang="zh-TW" sz="44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b="1" dirty="0">
                <a:solidFill>
                  <a:schemeClr val="tx1"/>
                </a:solidFill>
                <a:highlight>
                  <a:srgbClr val="FFFF00"/>
                </a:highlight>
                <a:ea typeface="DFKai-SB" panose="03000509000000000000" pitchFamily="65" charset="-120"/>
                <a:cs typeface="Times New Roman" panose="02020603050405020304" pitchFamily="18" charset="0"/>
              </a:rPr>
              <a:t>修正你們的心</a:t>
            </a:r>
            <a:r>
              <a:rPr lang="en-US" altLang="zh-TW" sz="4400" b="1" dirty="0">
                <a:solidFill>
                  <a:schemeClr val="tx1"/>
                </a:solidFill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44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，叫你</a:t>
            </a:r>
            <a:r>
              <a:rPr lang="en-US" altLang="zh-TW" sz="44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4400" b="1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們愛神，並</a:t>
            </a:r>
            <a:r>
              <a:rPr lang="zh-TW" altLang="en-US" sz="4400" b="1" kern="100" dirty="0">
                <a:solidFill>
                  <a:schemeClr val="tx1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學基督的忍耐</a:t>
            </a:r>
            <a:endParaRPr lang="en-US" altLang="zh-TW" sz="4400" b="1" u="sng" dirty="0">
              <a:solidFill>
                <a:schemeClr val="tx1"/>
              </a:solidFill>
              <a:highlight>
                <a:srgbClr val="FFFF00"/>
              </a:highligh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36561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80D25-6C46-7945-8B1E-53E88EB28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99A94-1D2C-2851-2823-5403E18BD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8381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操練「忍耐」 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D4CD4C-373E-AAD3-BC56-886AD94914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914400"/>
            <a:ext cx="9144000" cy="59436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5000"/>
              </a:lnSpc>
              <a:buFont typeface="Arial" panose="020B0604020202020204" pitchFamily="34" charset="0"/>
              <a:buAutoNum type="arabi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學習耶穌忍耐的榜樣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來</a:t>
            </a:r>
            <a:r>
              <a:rPr 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:1-</a:t>
            </a:r>
            <a:r>
              <a:rPr 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5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耶穌因有更高的目的而輕看羞辱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能忍耐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5000"/>
              </a:lnSpc>
              <a:buFontTx/>
              <a:buChar char="-"/>
            </a:pP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更高的目的→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完成救恩 </a:t>
            </a:r>
            <a:endParaRPr lang="en-US" altLang="zh-TW" sz="32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914400" lvl="1" indent="-457200" algn="l">
              <a:lnSpc>
                <a:spcPts val="5000"/>
              </a:lnSpc>
              <a:buFontTx/>
              <a:buChar char="-"/>
            </a:pP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擺在前面的喜樂→祂的救恩使神的眾兒女得生命、蒙祝福</a:t>
            </a:r>
            <a:endParaRPr lang="en-US" altLang="zh-TW" sz="3200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5000"/>
              </a:lnSpc>
            </a:pPr>
            <a:endParaRPr lang="en-US" b="1" kern="100" dirty="0">
              <a:solidFill>
                <a:srgbClr val="7030A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293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F98A1-49AB-95E4-6F5F-DBE5FE5AF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EC1ED-4055-A7F3-8B58-4218ED23A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操練「忍耐」 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DCB18-2476-9846-D554-0B76E8FFFD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990600"/>
            <a:ext cx="9144000" cy="58674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4000"/>
              </a:lnSpc>
              <a:buFont typeface="Arial" panose="020B0604020202020204" pitchFamily="34" charset="0"/>
              <a:buAutoNum type="arabicPeriod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學習耶穌忍耐的榜樣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來</a:t>
            </a:r>
            <a:r>
              <a:rPr 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:1-</a:t>
            </a:r>
            <a:r>
              <a:rPr 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修正我們的心，</a:t>
            </a:r>
            <a:r>
              <a:rPr lang="zh-TW" altLang="en-US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單單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愛神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帖後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3:5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algn="l">
              <a:lnSpc>
                <a:spcPts val="4000"/>
              </a:lnSpc>
            </a:pP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願主引導你們的心</a:t>
            </a:r>
            <a:r>
              <a:rPr lang="en-US" alt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b="1" dirty="0">
                <a:solidFill>
                  <a:schemeClr val="tx1"/>
                </a:solidFill>
                <a:effectLst/>
                <a:highlight>
                  <a:srgbClr val="FFFF00"/>
                </a:highlight>
                <a:ea typeface="DFKai-SB" panose="03000509000000000000" pitchFamily="65" charset="-120"/>
                <a:cs typeface="Times New Roman" panose="02020603050405020304" pitchFamily="18" charset="0"/>
              </a:rPr>
              <a:t>修正你們的心</a:t>
            </a:r>
            <a:r>
              <a:rPr lang="en-US" altLang="zh-TW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b="1" kern="100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，叫你們愛神，並學基督的忍耐</a:t>
            </a:r>
            <a:endParaRPr lang="en-US" altLang="zh-TW" b="1" kern="100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4000"/>
              </a:lnSpc>
            </a:pPr>
            <a:r>
              <a:rPr lang="zh-TW" altLang="en-US" b="1" dirty="0">
                <a:solidFill>
                  <a:srgbClr val="7030A0"/>
                </a:solidFill>
                <a:effectLst/>
                <a:latin typeface="+mn-ea"/>
                <a:cs typeface="Times New Roman" panose="02020603050405020304" pitchFamily="18" charset="0"/>
              </a:rPr>
              <a:t>「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修正我們的心</a:t>
            </a:r>
            <a:r>
              <a:rPr lang="zh-TW" b="1" dirty="0">
                <a:solidFill>
                  <a:srgbClr val="7030A0"/>
                </a:solidFill>
                <a:effectLst/>
                <a:latin typeface="+mn-ea"/>
                <a:cs typeface="Times New Roman" panose="02020603050405020304" pitchFamily="18" charset="0"/>
              </a:rPr>
              <a:t>」 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→單單向著神，</a:t>
            </a:r>
            <a:r>
              <a:rPr lang="zh-TW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沒有任何</a:t>
            </a:r>
            <a:r>
              <a:rPr lang="zh-TW" altLang="en-US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別的</a:t>
            </a:r>
            <a:r>
              <a:rPr lang="en-US" altLang="zh-TW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				</a:t>
            </a:r>
            <a:r>
              <a:rPr lang="zh-TW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目的</a:t>
            </a:r>
            <a:r>
              <a:rPr lang="zh-TW" altLang="en-US" b="1" dirty="0">
                <a:solidFill>
                  <a:schemeClr val="tx1"/>
                </a:solidFill>
                <a:effectLst/>
                <a:ea typeface="DFKai-SB" panose="03000509000000000000" pitchFamily="65" charset="-120"/>
                <a:cs typeface="Times New Roman" panose="02020603050405020304" pitchFamily="18" charset="0"/>
              </a:rPr>
              <a:t>而單單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愛神</a:t>
            </a:r>
            <a:endParaRPr lang="en-US" altLang="zh-TW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4000"/>
              </a:lnSpc>
            </a:pP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「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叫你們愛神」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→ 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叫你們住在神的愛裡</a:t>
            </a:r>
            <a:endParaRPr lang="en-US" altLang="zh-TW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在平常的日子持守敬虔屬靈操練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愛神、愛人、背經、禱告讀經親近主</a:t>
            </a:r>
            <a:endParaRPr lang="en-US" b="1" kern="100" dirty="0">
              <a:solidFill>
                <a:srgbClr val="7030A0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164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5E987-B20D-00D1-96C7-A9741E8E3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D4FD88B-80D6-B818-5D94-01C9E4B956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52400"/>
            <a:ext cx="9144000" cy="6705600"/>
          </a:xfrm>
        </p:spPr>
        <p:txBody>
          <a:bodyPr>
            <a:noAutofit/>
          </a:bodyPr>
          <a:lstStyle/>
          <a:p>
            <a:pPr algn="l">
              <a:lnSpc>
                <a:spcPts val="5900"/>
              </a:lnSpc>
            </a:pPr>
            <a:endParaRPr lang="en-US" altLang="zh-TW" sz="48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l">
              <a:lnSpc>
                <a:spcPts val="5900"/>
              </a:lnSpc>
            </a:pPr>
            <a:r>
              <a:rPr lang="zh-TW" altLang="en-US" sz="4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雅</a:t>
            </a:r>
            <a:r>
              <a:rPr lang="en-US" altLang="zh-TW" sz="4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5:7</a:t>
            </a:r>
            <a:r>
              <a:rPr lang="zh-TW" altLang="en-US" sz="4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-9</a:t>
            </a:r>
            <a:r>
              <a:rPr lang="zh-TW" altLang="en-US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弟兄們哪，你們要忍耐，</a:t>
            </a:r>
            <a: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直到主來</a:t>
            </a:r>
            <a: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因為主來的日子近</a:t>
            </a:r>
            <a: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了。弟兄們，你</a:t>
            </a:r>
            <a: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zh-TW" altLang="en-US" sz="4800" b="1" dirty="0">
                <a:solidFill>
                  <a:srgbClr val="C00000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不要彼此</a:t>
            </a:r>
            <a:r>
              <a:rPr lang="en-US" altLang="zh-TW" sz="4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4800" b="1" dirty="0">
                <a:solidFill>
                  <a:srgbClr val="C00000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埋怨</a:t>
            </a:r>
            <a:r>
              <a:rPr lang="zh-TW" altLang="en-US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4800" b="1" dirty="0">
                <a:solidFill>
                  <a:schemeClr val="tx1"/>
                </a:solidFill>
                <a:highlight>
                  <a:srgbClr val="FFFF00"/>
                </a:highlight>
                <a:latin typeface="DFKai-SB" panose="03000509000000000000" pitchFamily="65" charset="-120"/>
                <a:ea typeface="DFKai-SB" panose="03000509000000000000" pitchFamily="65" charset="-120"/>
              </a:rPr>
              <a:t>免得受審判</a:t>
            </a:r>
            <a:r>
              <a:rPr lang="zh-TW" altLang="en-US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。看哪，</a:t>
            </a:r>
            <a:r>
              <a:rPr lang="en-US" altLang="zh-TW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4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審判的主站在門前了。</a:t>
            </a:r>
            <a:endParaRPr lang="en-US" altLang="zh-TW" sz="4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200"/>
              </a:lnSpc>
            </a:pPr>
            <a:r>
              <a:rPr lang="zh-TW" altLang="en-US" sz="3600" b="1" u="sng" kern="1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sz="3600" b="1" u="sng" dirty="0">
              <a:solidFill>
                <a:schemeClr val="tx1"/>
              </a:solidFill>
              <a:highlight>
                <a:srgbClr val="FFFF00"/>
              </a:highligh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310302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DCA74-DFDC-8790-8701-0D58999C9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5D21F-904D-CF47-C15A-564D748EE8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操練「忍耐」 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C9D329-541A-E315-FAC3-D41753468D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914400"/>
            <a:ext cx="9144000" cy="6019800"/>
          </a:xfrm>
        </p:spPr>
        <p:txBody>
          <a:bodyPr>
            <a:noAutofit/>
          </a:bodyPr>
          <a:lstStyle/>
          <a:p>
            <a:pPr algn="l">
              <a:lnSpc>
                <a:spcPts val="45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不要埋怨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雅</a:t>
            </a:r>
            <a:r>
              <a:rPr lang="en-US" alt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5:7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-9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埋怨是罪的開端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因為埋怨不會幫助我們，反而使我們的心苦澀，甚至遠離神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，</a:t>
            </a:r>
            <a:r>
              <a:rPr lang="zh-TW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導致犯罪</a:t>
            </a:r>
            <a:r>
              <a:rPr lang="zh-TW" altLang="en-US" b="1" dirty="0">
                <a:solidFill>
                  <a:schemeClr val="tx1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  </a:t>
            </a:r>
            <a:endParaRPr lang="en-US" altLang="zh-TW" b="1" dirty="0">
              <a:solidFill>
                <a:schemeClr val="tx1"/>
              </a:solidFill>
              <a:effectLst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indent="-457200" algn="l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禱告向神感恩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 代替我們內心的不滿和抱怨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</a:p>
          <a:p>
            <a:pPr marL="742950" lvl="1" indent="-285750" algn="l">
              <a:lnSpc>
                <a:spcPts val="4500"/>
              </a:lnSpc>
              <a:buFontTx/>
              <a:buChar char="-"/>
            </a:pP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禱告就是讓神來工作</a:t>
            </a:r>
            <a:r>
              <a:rPr lang="zh-TW" altLang="en-US" sz="32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PMingLiU" panose="02020500000000000000" pitchFamily="18" charset="-120"/>
              </a:rPr>
              <a:t> </a:t>
            </a:r>
            <a:endParaRPr lang="en-US" altLang="zh-TW" sz="32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742950" lvl="1" indent="-285750" algn="l">
              <a:lnSpc>
                <a:spcPts val="4500"/>
              </a:lnSpc>
              <a:buFontTx/>
              <a:buChar char="-"/>
            </a:pP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感恩使我們眼目轉離困難，看見希望 </a:t>
            </a:r>
            <a:r>
              <a:rPr lang="zh-TW" altLang="en-US" sz="3200" b="1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150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8D99F-DD97-BDE5-FE0F-5CA731CA3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F2068-5FD1-E008-9340-846764C12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7619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操練「忍耐」 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90AE22-9A1F-18AB-F9F5-A003A98195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62000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</a:pP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避免掉進「自憐」的網羅  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認出自憐的聲音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「為什麼只有我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..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？」</a:t>
            </a:r>
            <a:endParaRPr lang="en-US" altLang="zh-TW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「為什麼沒有人了解我，神也不管我了」 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「我什麼都做不好，還有什麼希望？」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endParaRPr lang="en-US" altLang="zh-TW" b="1" dirty="0"/>
          </a:p>
          <a:p>
            <a:pPr marL="285750" indent="-28575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對你的心說話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放大神的愛與權能而不是放大自己的痛苦</a:t>
            </a:r>
            <a:endParaRPr lang="en-US" altLang="zh-TW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285750" indent="-28575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起來敬拜讚美神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讓神的同在，賜下能力充滿你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宣告神在你生命每個領域中的主權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7202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禱告操練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85800"/>
            <a:ext cx="9144000" cy="6172200"/>
          </a:xfrm>
        </p:spPr>
        <p:txBody>
          <a:bodyPr>
            <a:noAutofit/>
          </a:bodyPr>
          <a:lstStyle/>
          <a:p>
            <a:pPr marL="571500" indent="-571500" algn="l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敞開心歡迎聖靈來，求主顯明在日常生活中（平順、困境、逼迫）中，缺乏忍耐之處或原因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安靜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分鐘）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 algn="l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悔改，再次與神立約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交出主權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祈求祂將信心與盼望賜給你，使你能交托，能忍耐。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 algn="l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神回應你的禱告方式可能讓你生活中有患難，要記得患難生忍耐，這是操練的機會，要緊緊抓住神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5:3)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4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西 </a:t>
            </a:r>
            <a:r>
              <a:rPr 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1:11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照他榮耀的權能、得以在各樣的力上加力、好叫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你們凡事歡歡喜喜的忍耐寬容．</a:t>
            </a: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zh-TW" altLang="en-US" sz="2800" b="1" u="sng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帖後</a:t>
            </a:r>
            <a:r>
              <a:rPr lang="en-US" sz="2800" b="1" u="sng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3:5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願主引導你們的心、叫你們愛神並學基督的忍耐</a:t>
            </a: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sz="2800" b="1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176668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114C9-FFC9-051C-832D-17296184D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D8CBB-24B1-AF4B-F393-8B05769960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"/>
            <a:ext cx="9144000" cy="685799"/>
          </a:xfrm>
        </p:spPr>
        <p:txBody>
          <a:bodyPr>
            <a:noAutofit/>
          </a:bodyPr>
          <a:lstStyle/>
          <a:p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禱告操練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469BDF-CB5D-DDD4-0D1F-A6A7D31721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09600"/>
            <a:ext cx="9144000" cy="6248400"/>
          </a:xfrm>
        </p:spPr>
        <p:txBody>
          <a:bodyPr>
            <a:noAutofit/>
          </a:bodyPr>
          <a:lstStyle/>
          <a:p>
            <a:pPr algn="l">
              <a:lnSpc>
                <a:spcPts val="34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親愛的父神，照你榮耀的權能，求你加力量給我。使我在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平順或艱難的日子，蒙你的引導，能夠持續地火熱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來愛你。在困難的景況、在遭逼迫的時候，使我心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堅定，為你的真理站穩，能夠凡事歡歡喜喜的忍耐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寬容，並且跟隨你到底。</a:t>
            </a: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親愛的救主耶穌，</a:t>
            </a:r>
            <a:r>
              <a:rPr lang="zh-TW" altLang="en-US" sz="2800" b="1" kern="100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感謝祢在我們的生命中的引導， 願你</a:t>
            </a:r>
            <a:r>
              <a:rPr lang="en-US" altLang="zh-TW" sz="2800" b="1" kern="100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2800" b="1" kern="100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修正我們，使我們的心可以完全單單的歸向祢。祈</a:t>
            </a:r>
            <a:r>
              <a:rPr lang="en-US" altLang="zh-TW" sz="2800" b="1" kern="100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2800" b="1" kern="100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求聖靈將神的愛澆灌在我們心裡</a:t>
            </a:r>
            <a:r>
              <a:rPr lang="en-US" altLang="zh-TW" sz="2800" b="1" kern="100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sz="2800" b="1" kern="100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 使我們住在祢的愛</a:t>
            </a:r>
            <a:r>
              <a:rPr lang="en-US" altLang="zh-TW" sz="2800" b="1" kern="100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2800" b="1" kern="100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裡，賜給我們力量行出真理，我願意放下自己，學</a:t>
            </a:r>
            <a:r>
              <a:rPr lang="en-US" altLang="zh-TW" sz="2800" b="1" kern="100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2800" b="1" kern="100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習基督的忍耐。祈求聖靈賜下能力，使我能學像耶</a:t>
            </a:r>
            <a:r>
              <a:rPr lang="en-US" altLang="zh-TW" sz="2800" b="1" kern="100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2800" b="1" kern="100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穌，為真理為福音，放下自己的權益，甚至被辱罵</a:t>
            </a:r>
            <a:r>
              <a:rPr lang="en-US" altLang="zh-TW" sz="2800" b="1" kern="100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2800" b="1" kern="100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不還口，讓我們的生命彰顯祢的榮耀，叫人透過我</a:t>
            </a:r>
            <a:r>
              <a:rPr lang="en-US" altLang="zh-TW" sz="2800" b="1" kern="100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TW" altLang="en-US" sz="2800" b="1" kern="100" dirty="0">
                <a:solidFill>
                  <a:schemeClr val="tx1"/>
                </a:solidFill>
                <a:latin typeface="Calibri" panose="020F0502020204030204" pitchFamily="34" charset="0"/>
                <a:ea typeface="DFKai-SB" panose="03000509000000000000" pitchFamily="65" charset="-120"/>
                <a:cs typeface="Times New Roman" panose="02020603050405020304" pitchFamily="18" charset="0"/>
              </a:rPr>
              <a:t>們看見祢。禱告是奉靠主耶穌基督的聖名求，阿們。</a:t>
            </a:r>
            <a:endParaRPr lang="en-US" sz="2800" b="1" kern="100" dirty="0">
              <a:solidFill>
                <a:schemeClr val="tx1"/>
              </a:solidFill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PMingLiU" panose="02020500000000000000" pitchFamily="18" charset="-120"/>
                <a:cs typeface="Times New Roman" panose="02020603050405020304" pitchFamily="18" charset="0"/>
              </a:rPr>
              <a:t> </a:t>
            </a:r>
            <a:endParaRPr lang="en-US" sz="2800" b="1" kern="100" dirty="0">
              <a:solidFill>
                <a:schemeClr val="tx1"/>
              </a:solidFill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lang="en-US" sz="2800" b="1" kern="100" dirty="0">
                <a:solidFill>
                  <a:schemeClr val="tx1"/>
                </a:solidFill>
                <a:latin typeface="DFKai-SB" panose="03000509000000000000" pitchFamily="65" charset="-120"/>
                <a:ea typeface="PMingLiU" panose="02020500000000000000" pitchFamily="18" charset="-120"/>
                <a:cs typeface="Times New Roman" panose="02020603050405020304" pitchFamily="18" charset="0"/>
              </a:rPr>
              <a:t> </a:t>
            </a:r>
            <a:endParaRPr lang="en-US" sz="2800" b="1" kern="100" dirty="0">
              <a:solidFill>
                <a:schemeClr val="tx1"/>
              </a:solidFill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algn="l"/>
            <a:r>
              <a:rPr lang="en-US" sz="2800" b="1" dirty="0">
                <a:solidFill>
                  <a:schemeClr val="tx1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969641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2985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 Song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愛的真諦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zh-TW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Love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164458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13042</TotalTime>
  <Words>2438</Words>
  <Application>Microsoft Office PowerPoint</Application>
  <PresentationFormat>Widescreen</PresentationFormat>
  <Paragraphs>97</Paragraphs>
  <Slides>17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DFKai-SB</vt:lpstr>
      <vt:lpstr>Arial</vt:lpstr>
      <vt:lpstr>Calibri</vt:lpstr>
      <vt:lpstr>Cambria</vt:lpstr>
      <vt:lpstr>Century</vt:lpstr>
      <vt:lpstr>Century Gothic</vt:lpstr>
      <vt:lpstr>Times New Roman</vt:lpstr>
      <vt:lpstr>Wingdings</vt:lpstr>
      <vt:lpstr>14_Default Design</vt:lpstr>
      <vt:lpstr>1_Office Theme</vt:lpstr>
      <vt:lpstr>PowerPoint Presentation</vt:lpstr>
      <vt:lpstr>聖靈的果子:忍耐  Fruit of the Spirit : Forbearance  </vt:lpstr>
      <vt:lpstr>PowerPoint Presentation</vt:lpstr>
      <vt:lpstr>PowerPoint Presentation</vt:lpstr>
      <vt:lpstr>PowerPoint Presentation</vt:lpstr>
      <vt:lpstr>忍耐的定義</vt:lpstr>
      <vt:lpstr>聖經中「忍耐」的定義</vt:lpstr>
      <vt:lpstr>聖經中「忍耐」的定義</vt:lpstr>
      <vt:lpstr>PowerPoint Presentation</vt:lpstr>
      <vt:lpstr>操練「忍耐」  </vt:lpstr>
      <vt:lpstr>操練「忍耐」  </vt:lpstr>
      <vt:lpstr>PowerPoint Presentation</vt:lpstr>
      <vt:lpstr>操練「忍耐」  </vt:lpstr>
      <vt:lpstr>操練「忍耐」  </vt:lpstr>
      <vt:lpstr>禱告操練 </vt:lpstr>
      <vt:lpstr>禱告操練 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880</cp:revision>
  <cp:lastPrinted>2020-09-23T16:34:05Z</cp:lastPrinted>
  <dcterms:created xsi:type="dcterms:W3CDTF">2015-02-24T04:35:26Z</dcterms:created>
  <dcterms:modified xsi:type="dcterms:W3CDTF">2025-05-01T04:10:44Z</dcterms:modified>
</cp:coreProperties>
</file>