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</p:sldMasterIdLst>
  <p:notesMasterIdLst>
    <p:notesMasterId r:id="rId40"/>
  </p:notesMasterIdLst>
  <p:sldIdLst>
    <p:sldId id="12534" r:id="rId2"/>
    <p:sldId id="12547" r:id="rId3"/>
    <p:sldId id="12378" r:id="rId4"/>
    <p:sldId id="12379" r:id="rId5"/>
    <p:sldId id="12555" r:id="rId6"/>
    <p:sldId id="12196" r:id="rId7"/>
    <p:sldId id="12554" r:id="rId8"/>
    <p:sldId id="12569" r:id="rId9"/>
    <p:sldId id="12562" r:id="rId10"/>
    <p:sldId id="12556" r:id="rId11"/>
    <p:sldId id="12561" r:id="rId12"/>
    <p:sldId id="12570" r:id="rId13"/>
    <p:sldId id="12568" r:id="rId14"/>
    <p:sldId id="12580" r:id="rId15"/>
    <p:sldId id="12546" r:id="rId16"/>
    <p:sldId id="12545" r:id="rId17"/>
    <p:sldId id="12544" r:id="rId18"/>
    <p:sldId id="12543" r:id="rId19"/>
    <p:sldId id="12549" r:id="rId20"/>
    <p:sldId id="12579" r:id="rId21"/>
    <p:sldId id="12540" r:id="rId22"/>
    <p:sldId id="12560" r:id="rId23"/>
    <p:sldId id="12571" r:id="rId24"/>
    <p:sldId id="12557" r:id="rId25"/>
    <p:sldId id="12559" r:id="rId26"/>
    <p:sldId id="12564" r:id="rId27"/>
    <p:sldId id="12576" r:id="rId28"/>
    <p:sldId id="12577" r:id="rId29"/>
    <p:sldId id="12578" r:id="rId30"/>
    <p:sldId id="12553" r:id="rId31"/>
    <p:sldId id="12572" r:id="rId32"/>
    <p:sldId id="12550" r:id="rId33"/>
    <p:sldId id="12573" r:id="rId34"/>
    <p:sldId id="12567" r:id="rId35"/>
    <p:sldId id="12566" r:id="rId36"/>
    <p:sldId id="12565" r:id="rId37"/>
    <p:sldId id="12563" r:id="rId38"/>
    <p:sldId id="12484" r:id="rId39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86" autoAdjust="0"/>
    <p:restoredTop sz="86441" autoAdjust="0"/>
  </p:normalViewPr>
  <p:slideViewPr>
    <p:cSldViewPr snapToGrid="0">
      <p:cViewPr varScale="1">
        <p:scale>
          <a:sx n="71" d="100"/>
          <a:sy n="71" d="100"/>
        </p:scale>
        <p:origin x="51" y="1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4/13/2025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FF0DE-44EA-149C-D057-C36DFDA41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2159DE-5185-53F9-A008-D487703AE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77FCD-591F-EA41-9BA0-CF654569E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815BD-BA48-BDB8-6BF6-9E03FD5351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189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64767-0E14-42FE-EE78-D825A93FD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6796BF-13C8-D697-9651-609346842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6031B5-E70B-6EED-F825-46A560DA465C}"/>
              </a:ext>
            </a:extLst>
          </p:cNvPr>
          <p:cNvSpPr txBox="1"/>
          <p:nvPr/>
        </p:nvSpPr>
        <p:spPr>
          <a:xfrm>
            <a:off x="483166" y="-52908"/>
            <a:ext cx="11029047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瑪拉基書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Malachi 3:13-15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耶和華說：「你們用話頂撞我，你們還說：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『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我們用甚麼話頂撞了你呢？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』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你們說：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『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事奉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神是徒然的，遵守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神所吩咐的，在萬軍之耶和華面前苦苦齋戒，有甚麼益處呢？如今我們稱狂傲的人為有福，並且行惡的人得建立；他們雖然試探　神，卻得脫離災難。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』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 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13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 “Your words have been arrogant against Me,” says the Lord. “Yet you say, ‘What have we spoken against You?’ 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588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379A1-5228-AF9C-81FF-95783C99C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6451B2-5E12-9DC1-31D4-B05412FEE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52DAF4-95DB-CAC1-72E1-6ACF78C125ED}"/>
              </a:ext>
            </a:extLst>
          </p:cNvPr>
          <p:cNvSpPr txBox="1"/>
          <p:nvPr/>
        </p:nvSpPr>
        <p:spPr>
          <a:xfrm>
            <a:off x="494815" y="81048"/>
            <a:ext cx="11029047" cy="5370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瑪拉基書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Malachi 3:16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那時，敬畏耶和華的彼此談論，耶和華側耳而聽，且有紀念冊在他面前，記錄那敬畏耶和華、思念他名的人。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Then those who feared the Lord spoke to one another, and the Lord gave attention and heard it, and a book of remembrance was written before Him for those who fear the Lord and who esteem His name.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19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1AF28A-EC28-5E6C-5776-E8C0AE5BA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0009D8-CBCE-AD6F-A5B7-6109AA103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5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DE871693-0B7E-317E-7FC6-0DB9C87C5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0481" y="1195754"/>
            <a:ext cx="9971037" cy="441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迎向 </a:t>
            </a:r>
            <a:r>
              <a:rPr kumimoji="0" lang="en-US" altLang="zh-TW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 I 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帶來的改變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Embracing Changes Brought Forth by A</a:t>
            </a:r>
            <a:r>
              <a:rPr lang="en-US" altLang="zh-TW" sz="10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April 13, 2025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330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E9ED7-1789-A049-C8C0-58644ECC6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3BBF11-3D1D-E636-D2FD-BA770A5C9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B122C8-F300-16F2-DB54-CF18B88261C9}"/>
              </a:ext>
            </a:extLst>
          </p:cNvPr>
          <p:cNvSpPr txBox="1"/>
          <p:nvPr/>
        </p:nvSpPr>
        <p:spPr>
          <a:xfrm>
            <a:off x="297034" y="81048"/>
            <a:ext cx="11333901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但以理書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Daniel 12:4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但以理啊，你要隱藏這話，封閉這書，直到末時。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必有多人來往奔跑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（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或譯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切心研究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）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，知識就必增長。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But as for you, Daniel, conceal these words and seal up the book until the end of time; many will go back and forth, and knowledge will increase.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854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373ED-7B82-8D89-6CCB-3DEDA48DB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ADCB02-888B-FF3F-E2AA-B434351AD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438" y="-118635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DA2625-BD7A-2C07-F625-45213E07767E}"/>
              </a:ext>
            </a:extLst>
          </p:cNvPr>
          <p:cNvSpPr txBox="1"/>
          <p:nvPr/>
        </p:nvSpPr>
        <p:spPr>
          <a:xfrm>
            <a:off x="-726040" y="93187"/>
            <a:ext cx="12473460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迎向 </a:t>
            </a:r>
            <a:r>
              <a:rPr kumimoji="0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帶來的改變</a:t>
            </a:r>
            <a:endParaRPr kumimoji="0" lang="en-US" altLang="zh-TW" sz="5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的工作</a:t>
            </a:r>
            <a:r>
              <a:rPr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原理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與功能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工作的原理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erif TC Medium" panose="02020200000000000000" pitchFamily="18" charset="-128"/>
                <a:ea typeface="Noto Serif TC Medium" panose="02020200000000000000" pitchFamily="18" charset="-128"/>
                <a:cs typeface="Arial" charset="0"/>
              </a:rPr>
              <a:t>─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基本的五個步驟圖解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2514600" lvl="4" indent="-685800" defTabSz="914400" eaLnBrk="1" hangingPunct="1">
              <a:buFont typeface="Wingdings" panose="05000000000000000000" pitchFamily="2" charset="2"/>
              <a:buChar char="§"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056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4EE892-7608-659B-EDD6-7984DF7F1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D963DC-0A41-FF3F-242F-883EA0395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27" y="0"/>
            <a:ext cx="111417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111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4D1AE-F85C-9F53-6603-FA379DED1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799014-A752-1A26-5D5F-FB3E19ED3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A77968-8854-3D60-A693-6C636F8B3FF0}"/>
              </a:ext>
            </a:extLst>
          </p:cNvPr>
          <p:cNvSpPr txBox="1"/>
          <p:nvPr/>
        </p:nvSpPr>
        <p:spPr>
          <a:xfrm>
            <a:off x="-726040" y="93187"/>
            <a:ext cx="12473460" cy="3731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迎向 </a:t>
            </a:r>
            <a:r>
              <a:rPr kumimoji="0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帶來的改變</a:t>
            </a:r>
            <a:endParaRPr kumimoji="0" lang="en-US" altLang="zh-TW" sz="5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的工作</a:t>
            </a:r>
            <a:r>
              <a:rPr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原理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與功能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工作的原理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erif TC Medium" panose="02020200000000000000" pitchFamily="18" charset="-128"/>
                <a:ea typeface="Noto Serif TC Medium" panose="02020200000000000000" pitchFamily="18" charset="-128"/>
                <a:cs typeface="Arial" charset="0"/>
              </a:rPr>
              <a:t>─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基本的五個步驟圖解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2514600" lvl="4" indent="-685800" defTabSz="914400" eaLnBrk="1" hangingPunct="1">
              <a:buFont typeface="Wingdings" panose="05000000000000000000" pitchFamily="2" charset="2"/>
              <a:buChar char="§"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「機器學習」與「生成式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lang="en-US" altLang="zh-TW" sz="1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」</a:t>
            </a:r>
            <a:r>
              <a:rPr lang="zh-TW" altLang="en-US" sz="2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erif TC Medium" panose="02020200000000000000" pitchFamily="18" charset="-128"/>
                <a:ea typeface="Noto Serif TC Medium" panose="02020200000000000000" pitchFamily="18" charset="-128"/>
                <a:cs typeface="Arial" charset="0"/>
              </a:rPr>
              <a:t>─ </a:t>
            </a:r>
            <a:r>
              <a:rPr kumimoji="0" lang="zh-TW" altLang="en-US" sz="4000" b="1" i="0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優點和缺點</a:t>
            </a:r>
            <a:endParaRPr lang="en-US" altLang="zh-TW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2514600" lvl="4" indent="-685800" defTabSz="914400" eaLnBrk="1" hangingPunct="1">
              <a:buFont typeface="Wingdings" panose="05000000000000000000" pitchFamily="2" charset="2"/>
              <a:buChar char="§"/>
              <a:defRPr/>
            </a:pPr>
            <a:endParaRPr lang="en-US" altLang="zh-TW" sz="1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940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5BA9C-E170-34BB-4E2B-2192C7138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5EC504-DCF3-E034-85EE-3FC9DB585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1BAB67-3277-09EB-075E-519866DDDB6F}"/>
              </a:ext>
            </a:extLst>
          </p:cNvPr>
          <p:cNvSpPr txBox="1"/>
          <p:nvPr/>
        </p:nvSpPr>
        <p:spPr>
          <a:xfrm>
            <a:off x="-605930" y="-42390"/>
            <a:ext cx="12606876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機器學習 </a:t>
            </a:r>
            <a:r>
              <a:rPr lang="en-US" altLang="zh-TW" sz="4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Machine Learning</a:t>
            </a:r>
            <a:endParaRPr lang="en-US" altLang="zh-TW" sz="54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機器學習使用演算法和模型讓電腦系統根據模式和推理來執行任務，而不需要由人類輸入精確的指令。電腦系統使用機器學習演算法處理大量的歷史資料，並從中找出資料的模式。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這讓電腦能更精準地根據輸入的資料集預測結果。 比如，資料科學家可以使用數百萬張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X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光片和對應的診斷結果來訓練一支醫療應用程式，讓該程式可以僅透過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X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光片就能診斷病人是否罹患癌症。</a:t>
            </a:r>
          </a:p>
        </p:txBody>
      </p:sp>
    </p:spTree>
    <p:extLst>
      <p:ext uri="{BB962C8B-B14F-4D97-AF65-F5344CB8AC3E}">
        <p14:creationId xmlns:p14="http://schemas.microsoft.com/office/powerpoint/2010/main" val="2510456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7F1B4-E8E5-DB06-123C-217CA66F6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0C71A1-84CE-202D-A27B-1A212F890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438" y="-118635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3032EF-25C1-F746-AE3B-7A0ED4ACED7E}"/>
              </a:ext>
            </a:extLst>
          </p:cNvPr>
          <p:cNvSpPr txBox="1"/>
          <p:nvPr/>
        </p:nvSpPr>
        <p:spPr>
          <a:xfrm>
            <a:off x="-666118" y="96890"/>
            <a:ext cx="1253515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生成式 </a:t>
            </a:r>
            <a:r>
              <a:rPr lang="en-US" altLang="zh-TW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lang="en-US" altLang="zh-TW" sz="16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</a:p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生成式人工智慧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（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Generative artificial intelligence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、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Generative A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、</a:t>
            </a: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GenA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、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GAI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）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是一种人工智能系统，能够创建新的内容（包括对话、故事、图像、视频</a:t>
            </a: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、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音乐或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是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其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它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媒体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以回应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自然語言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提示工程，比如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ChatGPT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Deep Seek.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833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A2FA5-C81A-085A-815F-FA9F69721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A8AEE2-32AC-4718-E1A4-9907A5E33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438" y="-118635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02EA7F-03E1-EA11-B595-3E15A8F8D8F2}"/>
              </a:ext>
            </a:extLst>
          </p:cNvPr>
          <p:cNvSpPr txBox="1"/>
          <p:nvPr/>
        </p:nvSpPr>
        <p:spPr>
          <a:xfrm>
            <a:off x="-678230" y="151391"/>
            <a:ext cx="1241303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生成式 </a:t>
            </a:r>
            <a:r>
              <a:rPr lang="en-US" altLang="zh-TW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lang="en-US" altLang="zh-TW" sz="16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</a:p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传统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 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模型擅长从现有数据学习，以对信息进行分类或根据历史模式预测未来的结果。 生成式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 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模型扩展了这些功能，以创建摘要、发现复杂的隐藏相关性，或生成反映训练数据中的样式和模式的新内容，例如文本、图片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、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视频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或是其它媒體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。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244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32EF9-2AA9-183D-6B5A-AAEC658DF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3F1138-1BE5-48DE-C41A-A9D809B4C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A6E241-B859-E0D6-8E2C-D18377345609}"/>
              </a:ext>
            </a:extLst>
          </p:cNvPr>
          <p:cNvSpPr txBox="1"/>
          <p:nvPr/>
        </p:nvSpPr>
        <p:spPr>
          <a:xfrm>
            <a:off x="-726040" y="93187"/>
            <a:ext cx="12473460" cy="5178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迎向 </a:t>
            </a:r>
            <a:r>
              <a:rPr kumimoji="0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帶來的改變</a:t>
            </a:r>
            <a:endParaRPr kumimoji="0" lang="en-US" altLang="zh-TW" sz="5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的工作</a:t>
            </a:r>
            <a:r>
              <a:rPr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原理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與功能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工作的原理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erif TC Medium" panose="02020200000000000000" pitchFamily="18" charset="-128"/>
                <a:ea typeface="Noto Serif TC Medium" panose="02020200000000000000" pitchFamily="18" charset="-128"/>
                <a:cs typeface="Arial" charset="0"/>
              </a:rPr>
              <a:t>─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基本的五個步驟圖解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2514600" lvl="4" indent="-685800" defTabSz="914400" eaLnBrk="1" hangingPunct="1">
              <a:buFont typeface="Wingdings" panose="05000000000000000000" pitchFamily="2" charset="2"/>
              <a:buChar char="§"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「機器學習」與「生成式 </a:t>
            </a:r>
            <a:r>
              <a:rPr lang="en-US" altLang="zh-TW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lang="en-US" altLang="zh-TW" sz="12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lang="zh-TW" altLang="en-US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」</a:t>
            </a:r>
            <a:r>
              <a:rPr lang="zh-TW" altLang="en-US" sz="24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erif TC Medium" panose="02020200000000000000" pitchFamily="18" charset="-128"/>
                <a:ea typeface="Noto Serif TC Medium" panose="02020200000000000000" pitchFamily="18" charset="-128"/>
                <a:cs typeface="Arial" charset="0"/>
              </a:rPr>
              <a:t>─ </a:t>
            </a:r>
            <a:r>
              <a:rPr kumimoji="0" lang="zh-TW" altLang="en-US" sz="4000" b="1" i="0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優點和缺點</a:t>
            </a:r>
            <a:endParaRPr lang="en-US" altLang="zh-TW" sz="4000" b="1" dirty="0">
              <a:solidFill>
                <a:schemeClr val="bg2">
                  <a:lumMod val="60000"/>
                  <a:lumOff val="4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2514600" lvl="4" indent="-685800" defTabSz="914400" eaLnBrk="1" hangingPunct="1">
              <a:buFont typeface="Wingdings" panose="05000000000000000000" pitchFamily="2" charset="2"/>
              <a:buChar char="§"/>
              <a:defRPr/>
            </a:pPr>
            <a:endParaRPr lang="en-US" altLang="zh-TW" sz="1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的潛在功能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erif TC Medium" panose="02020200000000000000" pitchFamily="18" charset="-128"/>
                <a:ea typeface="Noto Serif TC Medium" panose="02020200000000000000" pitchFamily="18" charset="-128"/>
                <a:cs typeface="Arial" charset="0"/>
              </a:rPr>
              <a:t>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藝術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、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寫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作、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醫療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保健、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輔導、遊戲、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金融、客户服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務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、行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銷等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125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人工智能在各个领域的应用案例-网易伏羲">
            <a:extLst>
              <a:ext uri="{FF2B5EF4-FFF2-40B4-BE49-F238E27FC236}">
                <a16:creationId xmlns:a16="http://schemas.microsoft.com/office/drawing/2014/main" id="{D59BCF8E-DA10-BC6C-0C31-D1FC8063E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163" y="326884"/>
            <a:ext cx="9094252" cy="505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9732B05-FF95-D75F-8D23-A5E2F6E05939}"/>
              </a:ext>
            </a:extLst>
          </p:cNvPr>
          <p:cNvSpPr txBox="1"/>
          <p:nvPr/>
        </p:nvSpPr>
        <p:spPr>
          <a:xfrm>
            <a:off x="1648692" y="5430982"/>
            <a:ext cx="90387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應用人工智能</a:t>
            </a:r>
            <a:r>
              <a:rPr lang="zh-TW" altLang="en-US" sz="5400" b="1" dirty="0">
                <a:solidFill>
                  <a:srgbClr val="FFC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6000" b="1" dirty="0">
                <a:solidFill>
                  <a:srgbClr val="FFC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</a:t>
            </a:r>
            <a:r>
              <a:rPr lang="en-US" altLang="zh-TW" sz="1000" b="1" dirty="0">
                <a:solidFill>
                  <a:srgbClr val="FFC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6000" b="1" dirty="0">
                <a:solidFill>
                  <a:srgbClr val="FFC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I </a:t>
            </a:r>
            <a:r>
              <a:rPr lang="zh-TW" altLang="en-US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的例子</a:t>
            </a:r>
            <a:endParaRPr lang="en-US" sz="6000" b="1" dirty="0">
              <a:solidFill>
                <a:srgbClr val="FFC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74068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ABDEFD-6B8E-3B82-6D1B-15CE57E79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4386" y="0"/>
            <a:ext cx="1310077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4DAD373-46BF-0DD7-DE78-6D257A5ECC5F}"/>
              </a:ext>
            </a:extLst>
          </p:cNvPr>
          <p:cNvSpPr txBox="1"/>
          <p:nvPr/>
        </p:nvSpPr>
        <p:spPr>
          <a:xfrm>
            <a:off x="302202" y="158248"/>
            <a:ext cx="2414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文學</a:t>
            </a:r>
            <a:endParaRPr lang="en-US" sz="6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77942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FBA5F-7981-D931-1116-19ADD650E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8CE4BD-FFCD-CA4F-A117-B271965457BA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0B52A8-D675-376B-71DC-940D423CA926}"/>
              </a:ext>
            </a:extLst>
          </p:cNvPr>
          <p:cNvSpPr txBox="1"/>
          <p:nvPr/>
        </p:nvSpPr>
        <p:spPr>
          <a:xfrm>
            <a:off x="-515530" y="564146"/>
            <a:ext cx="1253434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詢問 </a:t>
            </a:r>
            <a:r>
              <a:rPr kumimoji="0" lang="en-US" altLang="zh-TW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DeepSeek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「美國波特蘭靈糧堂今年八月要擧行慶祝二十週年感恩崇拜，感謝  神的聖靈一路的引領，也感謝教會眾同工無私的擺上。 請填一首詞來紀念。」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A4C88F-EFA2-DDFB-DCBD-2BED27E1E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568" y="564146"/>
            <a:ext cx="2411222" cy="86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641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216D2-AE8B-E6D1-C128-E1400C03F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5CE9EA-A1A8-0ED0-F4C8-E5A2AB9A1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F33A3B-58EC-E0B1-9A6A-18845809A696}"/>
              </a:ext>
            </a:extLst>
          </p:cNvPr>
          <p:cNvSpPr txBox="1"/>
          <p:nvPr/>
        </p:nvSpPr>
        <p:spPr>
          <a:xfrm>
            <a:off x="356378" y="228168"/>
            <a:ext cx="11106757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《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江城子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·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波特蘭靈糧堂廿載感恩頌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》 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麥浪搖金沐主光，廿秋長，恩典洋。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聖靈風煦，異域築神鄉。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眾志同心如活石，燈臺立，照重洋。  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當初拓荒淚沾裳，執犁鏘，破荊芒。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晨星攜火，無悔鬢添霜。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今見群羊皆飽足，琴瑟頌，遍穹蒼。 </a:t>
            </a: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3C5A85-40F9-FA4E-7840-A9D8FE6BF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617" y="5398654"/>
            <a:ext cx="2314168" cy="140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608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DC83C-F87F-80C0-400E-6652AD479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EA1AD8-558D-58E7-1AA9-BEC049AC4A44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7602CD-1D9A-3223-635D-825945DA674C}"/>
              </a:ext>
            </a:extLst>
          </p:cNvPr>
          <p:cNvSpPr txBox="1"/>
          <p:nvPr/>
        </p:nvSpPr>
        <p:spPr>
          <a:xfrm>
            <a:off x="-493006" y="564147"/>
            <a:ext cx="12314087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詢問 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ChatGPT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「美國波特蘭靈糧堂今年八月要擧行慶祝二十週年感恩崇拜，感謝神的聖靈一路的引領，也感謝教會眾同工無私的擺上。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請填一首詞來紀念。」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2112BC-587C-49FE-05A2-64DA6BF17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143" y="564147"/>
            <a:ext cx="1199427" cy="96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440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373BB-C4B8-948D-E663-DEEB14DDB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502327-726A-D133-CFAE-263DE73BF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980412-78CD-BD7B-2195-C48ED07C18F7}"/>
              </a:ext>
            </a:extLst>
          </p:cNvPr>
          <p:cNvSpPr txBox="1"/>
          <p:nvPr/>
        </p:nvSpPr>
        <p:spPr>
          <a:xfrm>
            <a:off x="638456" y="167129"/>
            <a:ext cx="1058840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《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恩典二十載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》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（詞牌：念奴嬌）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恩光普照，憶當年、主愛領航同在。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聖靈引導施厚澤，信步恩途無改。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風雨同行，真情擺上，敬獻心無怠。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教會同工，並肩築起主愛。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回首歷數恩憑，憑恩向前，恩典仍常在。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主愛長流澆沃土，結滿靈糧光采。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展望前程，福音廣傳，世代薪傳載。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千秋頌讚，榮歸至聖主宰！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2C1351-26F6-E1ED-7434-9A909CB6B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82" y="5384950"/>
            <a:ext cx="1373038" cy="109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495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CD5A8-4EE5-05A0-05B7-8C354A66B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E99297-05D1-3595-2947-A61B9B10A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911" y="-173455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B85582-DFC1-A763-9DAF-E359C81A3E43}"/>
              </a:ext>
            </a:extLst>
          </p:cNvPr>
          <p:cNvSpPr txBox="1"/>
          <p:nvPr/>
        </p:nvSpPr>
        <p:spPr>
          <a:xfrm>
            <a:off x="652311" y="-54543"/>
            <a:ext cx="1058840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《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恩典二十載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》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（詞牌：念奴嬌 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潤飾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）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恩光普照，憶當年、主愛領航同在。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聖靈引導施厚澤，信步恩途無改。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風雨同行，真情擺上，</a:t>
            </a:r>
            <a:r>
              <a:rPr kumimoji="0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恩典二十載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。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教會同工，並肩築起主愛。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回首歷數恩憑，</a:t>
            </a:r>
            <a:r>
              <a:rPr kumimoji="0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同心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向前，</a:t>
            </a:r>
            <a:r>
              <a:rPr kumimoji="0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灯臺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仍常在。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主愛長流</a:t>
            </a:r>
            <a:r>
              <a:rPr kumimoji="0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波特蘭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，結滿靈糧光采。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展望前程，福音廣傳，世代薪傳載。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敬頌主恩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，榮歸至聖主宰！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669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DA0930-AF1D-3D6A-F2ED-F2EAB5D33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221" y="0"/>
            <a:ext cx="12348233" cy="69424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33A313-AA0B-F8E7-116C-E4E4251F06EE}"/>
              </a:ext>
            </a:extLst>
          </p:cNvPr>
          <p:cNvSpPr txBox="1"/>
          <p:nvPr/>
        </p:nvSpPr>
        <p:spPr>
          <a:xfrm>
            <a:off x="4753536" y="822529"/>
            <a:ext cx="22927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遊戲</a:t>
            </a:r>
            <a:endParaRPr lang="en-US" sz="6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3915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EA4119-85B0-CE31-8F5A-1B279AAF2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8221C6-4CFB-325C-000E-67CD3D1D8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4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72B1CE-DC50-E10F-D305-57E40C998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4BE7E3-9F2F-8136-B84A-951A6FB31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539" y="336348"/>
            <a:ext cx="8980922" cy="598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493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EC544-664D-05EC-76E0-71469831C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56C795-F7BD-F5D8-88BC-59E5AC1E9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93C534-9A02-A0E8-79C9-364989B565F2}"/>
              </a:ext>
            </a:extLst>
          </p:cNvPr>
          <p:cNvSpPr txBox="1"/>
          <p:nvPr/>
        </p:nvSpPr>
        <p:spPr>
          <a:xfrm>
            <a:off x="-677549" y="0"/>
            <a:ext cx="12473460" cy="5670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迎向 </a:t>
            </a:r>
            <a:r>
              <a:rPr kumimoji="0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帶來的改變</a:t>
            </a:r>
            <a:endParaRPr kumimoji="0" lang="en-US" altLang="zh-TW" sz="5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的工作</a:t>
            </a:r>
            <a:r>
              <a:rPr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原理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與功能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工作的原理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erif TC Medium" panose="02020200000000000000" pitchFamily="18" charset="-128"/>
                <a:ea typeface="Noto Serif TC Medium" panose="02020200000000000000" pitchFamily="18" charset="-128"/>
                <a:cs typeface="Arial" charset="0"/>
              </a:rPr>
              <a:t>─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基本的五個步驟圖解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2514600" lvl="4" indent="-685800" defTabSz="914400" eaLnBrk="1" hangingPunct="1">
              <a:buFont typeface="Wingdings" panose="05000000000000000000" pitchFamily="2" charset="2"/>
              <a:buChar char="§"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「機器學習」與「生成式 </a:t>
            </a:r>
            <a:r>
              <a:rPr lang="en-US" altLang="zh-TW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lang="en-US" altLang="zh-TW" sz="12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lang="zh-TW" altLang="en-US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」</a:t>
            </a:r>
            <a:r>
              <a:rPr lang="zh-TW" altLang="en-US" sz="24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erif TC Medium" panose="02020200000000000000" pitchFamily="18" charset="-128"/>
                <a:ea typeface="Noto Serif TC Medium" panose="02020200000000000000" pitchFamily="18" charset="-128"/>
                <a:cs typeface="Arial" charset="0"/>
              </a:rPr>
              <a:t>─ </a:t>
            </a:r>
            <a:r>
              <a:rPr kumimoji="0" lang="zh-TW" altLang="en-US" sz="4000" b="1" i="0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優點和缺點</a:t>
            </a:r>
            <a:endParaRPr lang="en-US" altLang="zh-TW" sz="4000" b="1" dirty="0">
              <a:solidFill>
                <a:schemeClr val="bg2">
                  <a:lumMod val="60000"/>
                  <a:lumOff val="4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2514600" lvl="4" indent="-685800" defTabSz="914400" eaLnBrk="1" hangingPunct="1">
              <a:buFont typeface="Wingdings" panose="05000000000000000000" pitchFamily="2" charset="2"/>
              <a:buChar char="§"/>
              <a:defRPr/>
            </a:pPr>
            <a:endParaRPr lang="en-US" altLang="zh-TW" sz="1000" b="1" dirty="0">
              <a:solidFill>
                <a:schemeClr val="bg2">
                  <a:lumMod val="60000"/>
                  <a:lumOff val="40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的潛在功能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erif TC Medium" panose="02020200000000000000" pitchFamily="18" charset="-128"/>
                <a:ea typeface="Noto Serif TC Medium" panose="02020200000000000000" pitchFamily="18" charset="-128"/>
                <a:cs typeface="Arial" charset="0"/>
              </a:rPr>
              <a:t>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藝術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、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寫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作、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醫療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保健、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輔導、遊戲、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金融、客户服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務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、行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銷等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marR="0" lvl="3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的濫用危機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erif TC Medium" panose="02020200000000000000" pitchFamily="18" charset="-128"/>
                <a:ea typeface="Noto Serif TC Medium" panose="02020200000000000000" pitchFamily="18" charset="-128"/>
                <a:cs typeface="Arial" charset="0"/>
              </a:rPr>
              <a:t>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版權、深偽技術的欺騙操縱</a:t>
            </a:r>
            <a:endParaRPr lang="en-US" altLang="zh-TW" sz="4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4038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534CE-92BA-09C1-E49D-6739ACA61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DA8899-755C-1B76-EAC6-FE922EBA1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2401C3-A259-AD0E-0ED5-C5DE350106B2}"/>
              </a:ext>
            </a:extLst>
          </p:cNvPr>
          <p:cNvSpPr txBox="1"/>
          <p:nvPr/>
        </p:nvSpPr>
        <p:spPr>
          <a:xfrm>
            <a:off x="-681900" y="102946"/>
            <a:ext cx="12606876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人工智能 </a:t>
            </a:r>
            <a:r>
              <a:rPr lang="en-US" altLang="zh-TW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 I </a:t>
            </a:r>
            <a:r>
              <a:rPr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被濫用的危機</a:t>
            </a:r>
            <a:endParaRPr lang="en-US" altLang="zh-TW" sz="54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有人担心产生式人工智能可能会被滥用，包括肆无忌惮地使用有版权的材料来训练生成式人工智慧，以及制造假新闻和深伪技术来欺骗和操纵人们，以及大规模取代人类工作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0882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C776B-048F-79D2-8924-FDFA29741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28FC2D-B897-D3FC-4EC0-5F70CC3FC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1F4222-51F8-D64C-407C-05B69B8FF192}"/>
              </a:ext>
            </a:extLst>
          </p:cNvPr>
          <p:cNvSpPr txBox="1"/>
          <p:nvPr/>
        </p:nvSpPr>
        <p:spPr>
          <a:xfrm>
            <a:off x="-685078" y="131831"/>
            <a:ext cx="1287707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迎向 </a:t>
            </a:r>
            <a:r>
              <a:rPr kumimoji="0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帶來的改變</a:t>
            </a:r>
            <a:endParaRPr kumimoji="0" lang="en-US" altLang="zh-TW" sz="5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的</a:t>
            </a:r>
            <a:r>
              <a:rPr lang="zh-TW" altLang="en-US" sz="4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原理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與功能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altLang="zh-TW" sz="1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與屬靈的追求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追求與察驗真理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erif TC Medium" panose="02020200000000000000" pitchFamily="18" charset="-128"/>
                <a:ea typeface="Noto Serif TC Medium" panose="02020200000000000000" pitchFamily="18" charset="-128"/>
                <a:cs typeface="Arial" charset="0"/>
              </a:rPr>
              <a:t>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的回答是否合乎聖經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514600" lvl="4" indent="-685800" defTabSz="914400" eaLnBrk="1" hangingPunct="1">
              <a:buFont typeface="Wingdings" panose="05000000000000000000" pitchFamily="2" charset="2"/>
              <a:buChar char="§"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428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92C3B-C092-B9C8-5768-39807A8A5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37341D-1D7E-AB63-6B4A-B86B01850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462728-6DB6-F2EC-D364-138C89E15A73}"/>
              </a:ext>
            </a:extLst>
          </p:cNvPr>
          <p:cNvSpPr txBox="1"/>
          <p:nvPr/>
        </p:nvSpPr>
        <p:spPr>
          <a:xfrm>
            <a:off x="0" y="-105327"/>
            <a:ext cx="11945442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使徒行傳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Acts 17:11-12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這地方的人賢於帖撒羅尼迦的人，甘心領受這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道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，天天考查聖經，要曉得這道是與不是。</a:t>
            </a:r>
            <a:r>
              <a:rPr kumimoji="0" lang="zh-TW" altLang="en-US" sz="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所以他們中間多有相信的，又有希臘尊貴的婦女，男子也不少。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Now these were more noble-minded than those in Thessalonica, for they received the 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word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0" lang="el-GR" sz="44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 Antiqua" panose="02040602050305030304" pitchFamily="18" charset="0"/>
                <a:ea typeface="DFKai-SB" panose="03000509000000000000" pitchFamily="65" charset="-120"/>
                <a:cs typeface="Ezra SIL" panose="02000400000000000000" pitchFamily="2" charset="-79"/>
              </a:rPr>
              <a:t>λόγος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with great eagerness, examining the Scriptures daily to see whether these things were so.  Therefore many of them believed, along with a number of prominent Greek women and men.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2711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DCABB-2FA1-782D-3077-BF9DC0F42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D1C3F1-ADB0-E5AB-78EC-AA59C4A9392E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F6C1904-8FD3-7E78-10FF-1F12732E834F}"/>
              </a:ext>
            </a:extLst>
          </p:cNvPr>
          <p:cNvSpPr txBox="1"/>
          <p:nvPr/>
        </p:nvSpPr>
        <p:spPr>
          <a:xfrm>
            <a:off x="-515530" y="564146"/>
            <a:ext cx="125343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詢問 </a:t>
            </a:r>
            <a:r>
              <a:rPr kumimoji="0" lang="en-US" altLang="zh-TW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DeepSeek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「聖經詩篇 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67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篇的重點是什麼</a:t>
            </a: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？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」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A288AB-C4F8-1BE1-CC76-67FB793CC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271" y="570464"/>
            <a:ext cx="2405398" cy="86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7733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145AF-A305-2422-41A2-5D3EFFBAB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EE0454-DBD2-4EA6-9504-F7F59526513A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4EB4BA-0D88-0470-C5F0-11F1CD425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5108" y="0"/>
            <a:ext cx="52417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770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86BE3-914D-9E11-3B82-AE031E49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A498BB-D5A4-3777-8B33-273B7BDA208D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919D808-756E-53CA-D1D5-A61E39871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123" y="-739588"/>
            <a:ext cx="4641576" cy="1004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793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36D27-87AD-F2B5-872D-914E573BE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224D7E-DB89-E868-13E4-9C3F2104C8B6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9083233-D6E0-609F-DC62-7046FFA35CE5}"/>
              </a:ext>
            </a:extLst>
          </p:cNvPr>
          <p:cNvSpPr txBox="1"/>
          <p:nvPr/>
        </p:nvSpPr>
        <p:spPr>
          <a:xfrm>
            <a:off x="-203681" y="499290"/>
            <a:ext cx="1231408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TW" altLang="en-US" sz="5400" b="1" i="0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詢問 </a:t>
            </a:r>
            <a:r>
              <a:rPr kumimoji="0" lang="en-US" altLang="zh-TW" sz="4400" b="1" i="0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ChatGPT</a:t>
            </a:r>
          </a:p>
          <a:p>
            <a:pPr marR="0" lvl="2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altLang="zh-TW" sz="4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TW" altLang="en-US" sz="4400" b="1" i="0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「基督徒信了主是一次得救就永遠得救嗎？」</a:t>
            </a:r>
            <a:endParaRPr kumimoji="0" lang="en-US" altLang="zh-TW" sz="4400" b="1" i="0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altLang="zh-TW" sz="4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zh-TW" altLang="en-US" sz="4400" b="1" i="0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36500E-EA16-FA40-6BB5-8347DBC1C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573" y="499290"/>
            <a:ext cx="1229667" cy="98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7471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BEE6D-52B4-C57A-FEA2-A3C688959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F5D8B5-6484-C4F9-646F-136F0C603243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7FFC4A-EA66-CCD8-25CF-B1CF267BB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9" y="1309254"/>
            <a:ext cx="12192000" cy="66409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F719F8-136C-C437-C838-0B00C52ED804}"/>
              </a:ext>
            </a:extLst>
          </p:cNvPr>
          <p:cNvSpPr txBox="1"/>
          <p:nvPr/>
        </p:nvSpPr>
        <p:spPr>
          <a:xfrm>
            <a:off x="-207817" y="186092"/>
            <a:ext cx="127184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「基督徒信了主是一次得救就永遠得救嗎？」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145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BF6AD-0BB2-B50F-4AC3-AD5AC1107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2AEDA0-94BD-F03F-DC54-163537647491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4E3536-66FD-3FC9-DC64-B75FD8DDC804}"/>
              </a:ext>
            </a:extLst>
          </p:cNvPr>
          <p:cNvSpPr txBox="1"/>
          <p:nvPr/>
        </p:nvSpPr>
        <p:spPr>
          <a:xfrm>
            <a:off x="-515530" y="564146"/>
            <a:ext cx="125343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詢問 </a:t>
            </a:r>
            <a:r>
              <a:rPr kumimoji="0" lang="en-US" altLang="zh-TW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DeepSeek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「請問神的聖靈用那些方式向基督徒說話</a:t>
            </a: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？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」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413D9A-3A9C-95C7-52F3-4E5615D06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271" y="570464"/>
            <a:ext cx="2405398" cy="86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5409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0D2AD-F6F9-6FDC-B3A0-2D4E257E3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4D8406-30C6-FD5B-9267-2F7504BD29F5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03D267-CE68-D7D3-64C2-72C54DAA3551}"/>
              </a:ext>
            </a:extLst>
          </p:cNvPr>
          <p:cNvSpPr txBox="1"/>
          <p:nvPr/>
        </p:nvSpPr>
        <p:spPr>
          <a:xfrm>
            <a:off x="-453185" y="-675666"/>
            <a:ext cx="12534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「請問神的聖靈用那些方式向基督徒說話</a:t>
            </a: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？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」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CDFEDB-04CC-722E-A898-CAD58949E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9450" y="93775"/>
            <a:ext cx="4649076" cy="784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3642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FE523-FC8B-C2BA-975F-6D6979142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8DEE26-3FD3-A730-9537-185AD14A8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6EFA51-BD55-A43A-9D07-4A939727518E}"/>
              </a:ext>
            </a:extLst>
          </p:cNvPr>
          <p:cNvSpPr txBox="1"/>
          <p:nvPr/>
        </p:nvSpPr>
        <p:spPr>
          <a:xfrm>
            <a:off x="-685078" y="131831"/>
            <a:ext cx="1287707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迎向 </a:t>
            </a:r>
            <a:r>
              <a:rPr kumimoji="0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帶來的改變</a:t>
            </a:r>
            <a:endParaRPr kumimoji="0" lang="en-US" altLang="zh-TW" sz="5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的</a:t>
            </a: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原理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與功能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altLang="zh-TW" sz="1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與屬靈的追求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追求與察驗真理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erif TC Medium" panose="02020200000000000000" pitchFamily="18" charset="-128"/>
                <a:ea typeface="Noto Serif TC Medium" panose="02020200000000000000" pitchFamily="18" charset="-128"/>
                <a:cs typeface="Arial" charset="0"/>
              </a:rPr>
              <a:t>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的回答是否合乎聖經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514600" lvl="4" indent="-685800" defTabSz="914400" eaLnBrk="1" hangingPunct="1">
              <a:buFont typeface="Wingdings" panose="05000000000000000000" pitchFamily="2" charset="2"/>
              <a:buChar char="§"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聖靈恩賜的彰顯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erif TC Medium" panose="02020200000000000000" pitchFamily="18" charset="-128"/>
                <a:ea typeface="Noto Serif TC Medium" panose="02020200000000000000" pitchFamily="18" charset="-128"/>
                <a:cs typeface="Arial" charset="0"/>
              </a:rPr>
              <a:t>─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權能事奉與啟示性恩賜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491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81922-1CB1-B11C-B053-3AD164299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41324F-A861-94BF-8501-C6B5D1AFC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69AE48-5B25-6467-28DA-61311E0A3CDF}"/>
              </a:ext>
            </a:extLst>
          </p:cNvPr>
          <p:cNvSpPr txBox="1"/>
          <p:nvPr/>
        </p:nvSpPr>
        <p:spPr>
          <a:xfrm>
            <a:off x="232967" y="57751"/>
            <a:ext cx="11619287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帖撒羅尼迦前書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 Thess. 1:5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因為我們的福音傳到你們那裡，不獨在乎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言語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，也在乎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權能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和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聖靈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，並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充足的信心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正如你們知道，我們在你們那裡，為你們的緣故是怎樣為人。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for our gospel did not come to you in 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word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Ezra SIL" panose="02000400000000000000" pitchFamily="2" charset="-79"/>
              </a:rPr>
              <a:t>(</a:t>
            </a:r>
            <a:r>
              <a:rPr kumimoji="0" lang="el-GR" sz="48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 Antiqua" panose="02040602050305030304" pitchFamily="18" charset="0"/>
                <a:ea typeface="DFKai-SB" panose="03000509000000000000" pitchFamily="65" charset="-120"/>
                <a:cs typeface="Ezra SIL" panose="02000400000000000000" pitchFamily="2" charset="-79"/>
              </a:rPr>
              <a:t>λόγος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Ezra SIL" panose="02000400000000000000" pitchFamily="2" charset="-79"/>
              </a:rPr>
              <a:t>)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Ezra SIL" panose="02000400000000000000" pitchFamily="2" charset="-79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only, but also in power and in the Holy Spirit and with full conviction; just as you know what kind of men we proved to be among you for your sake.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2541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8BAEB-5162-8C5F-BDB5-3B1E51ACD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EA7389-4D97-85F3-5401-AC22272F1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131D80-DA14-BF2A-943C-6C44707B79BD}"/>
              </a:ext>
            </a:extLst>
          </p:cNvPr>
          <p:cNvSpPr txBox="1"/>
          <p:nvPr/>
        </p:nvSpPr>
        <p:spPr>
          <a:xfrm>
            <a:off x="-685078" y="131831"/>
            <a:ext cx="1287707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迎向 </a:t>
            </a:r>
            <a:r>
              <a:rPr kumimoji="0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帶來的改變</a:t>
            </a:r>
            <a:endParaRPr kumimoji="0" lang="en-US" altLang="zh-TW" sz="5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的</a:t>
            </a: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原理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與功能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altLang="zh-TW" sz="1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與屬靈的追求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追求與察驗真理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erif TC Medium" panose="02020200000000000000" pitchFamily="18" charset="-128"/>
                <a:ea typeface="Noto Serif TC Medium" panose="02020200000000000000" pitchFamily="18" charset="-128"/>
                <a:cs typeface="Arial" charset="0"/>
              </a:rPr>
              <a:t>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</a:t>
            </a:r>
            <a:r>
              <a:rPr kumimoji="0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的回答是否合乎聖經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514600" lvl="4" indent="-685800" defTabSz="914400" eaLnBrk="1" hangingPunct="1">
              <a:buFont typeface="Wingdings" panose="05000000000000000000" pitchFamily="2" charset="2"/>
              <a:buChar char="§"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聖靈恩賜的彰顯</a:t>
            </a:r>
            <a:r>
              <a:rPr lang="zh-TW" altLang="en-US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erif TC Medium" panose="02020200000000000000" pitchFamily="18" charset="-128"/>
                <a:ea typeface="Noto Serif TC Medium" panose="02020200000000000000" pitchFamily="18" charset="-128"/>
                <a:cs typeface="Arial" charset="0"/>
              </a:rPr>
              <a:t>─</a:t>
            </a:r>
            <a:r>
              <a:rPr lang="zh-TW" altLang="en-US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權能事奉與啟示性恩賜</a:t>
            </a:r>
            <a:endParaRPr lang="en-US" altLang="zh-TW" sz="4000" b="1" dirty="0">
              <a:solidFill>
                <a:schemeClr val="bg2">
                  <a:lumMod val="60000"/>
                  <a:lumOff val="40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514600" lvl="4" indent="-685800" defTabSz="914400" eaLnBrk="1" hangingPunct="1">
              <a:buFont typeface="Wingdings" panose="05000000000000000000" pitchFamily="2" charset="2"/>
              <a:buChar char="§"/>
              <a:defRPr/>
            </a:pPr>
            <a:endParaRPr lang="en-US" altLang="zh-TW" sz="1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057400" lvl="3" indent="-685800" defTabSz="914400" eaLnBrk="1" hangingPunct="1"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切實的彼此相愛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erif TC Medium" panose="02020200000000000000" pitchFamily="18" charset="-128"/>
                <a:ea typeface="Noto Serif TC Medium" panose="02020200000000000000" pitchFamily="18" charset="-128"/>
                <a:cs typeface="Arial" charset="0"/>
              </a:rPr>
              <a:t>─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需要在肢體互動中成長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8097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88994-4FFF-2A50-1254-44390ACBB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E63C11-CEA9-E3B4-F3F2-7F254934E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87514B-264B-A80A-EEFE-8A0A4B7DBE33}"/>
              </a:ext>
            </a:extLst>
          </p:cNvPr>
          <p:cNvSpPr txBox="1"/>
          <p:nvPr/>
        </p:nvSpPr>
        <p:spPr>
          <a:xfrm>
            <a:off x="297034" y="81048"/>
            <a:ext cx="11333901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彼得前書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 Peter 4:7-8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萬物的結局近了。所以，你們要謹慎自守，警醒禱告。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最要緊的是彼此切實相愛，因為愛能遮掩許多的罪。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The end of all things is near; therefore, be of sound judgment and sober spirit for the purpose of prayer.   Above all, keep fervent in your love for one another, because love covers a multitude of sins.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3571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535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成為神蹟的器皿</a:t>
            </a:r>
            <a:endParaRPr kumimoji="0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</a:t>
            </a:r>
            <a:r>
              <a:rPr lang="en-US" altLang="zh-TW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Becoming A Vessel of Miracles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164458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13652</TotalTime>
  <Words>2301</Words>
  <Application>Microsoft Office PowerPoint</Application>
  <PresentationFormat>Widescreen</PresentationFormat>
  <Paragraphs>210</Paragraphs>
  <Slides>38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Arial Unicode MS</vt:lpstr>
      <vt:lpstr>DFKai-SB</vt:lpstr>
      <vt:lpstr>Noto Serif TC Medium</vt:lpstr>
      <vt:lpstr>Arial</vt:lpstr>
      <vt:lpstr>Book Antiqua</vt:lpstr>
      <vt:lpstr>Calibri</vt:lpstr>
      <vt:lpstr>Cambria</vt:lpstr>
      <vt:lpstr>Century</vt:lpstr>
      <vt:lpstr>Century Gothic</vt:lpstr>
      <vt:lpstr>Mongolian Baiti</vt:lpstr>
      <vt:lpstr>Wingdings</vt:lpstr>
      <vt:lpstr>14_Default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888</cp:revision>
  <cp:lastPrinted>2020-09-23T16:34:05Z</cp:lastPrinted>
  <dcterms:created xsi:type="dcterms:W3CDTF">2015-02-24T04:35:26Z</dcterms:created>
  <dcterms:modified xsi:type="dcterms:W3CDTF">2025-04-14T02:09:12Z</dcterms:modified>
</cp:coreProperties>
</file>