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9"/>
  </p:notesMasterIdLst>
  <p:sldIdLst>
    <p:sldId id="12378" r:id="rId2"/>
    <p:sldId id="12379" r:id="rId3"/>
    <p:sldId id="12565" r:id="rId4"/>
    <p:sldId id="12576" r:id="rId5"/>
    <p:sldId id="12534" r:id="rId6"/>
    <p:sldId id="12540" r:id="rId7"/>
    <p:sldId id="12556" r:id="rId8"/>
    <p:sldId id="12578" r:id="rId9"/>
    <p:sldId id="12567" r:id="rId10"/>
    <p:sldId id="12566" r:id="rId11"/>
    <p:sldId id="12569" r:id="rId12"/>
    <p:sldId id="12571" r:id="rId13"/>
    <p:sldId id="12577" r:id="rId14"/>
    <p:sldId id="12563" r:id="rId15"/>
    <p:sldId id="12544" r:id="rId16"/>
    <p:sldId id="12558" r:id="rId17"/>
    <p:sldId id="12562" r:id="rId18"/>
    <p:sldId id="12559" r:id="rId19"/>
    <p:sldId id="12560" r:id="rId20"/>
    <p:sldId id="12561" r:id="rId21"/>
    <p:sldId id="12541" r:id="rId22"/>
    <p:sldId id="12573" r:id="rId23"/>
    <p:sldId id="12574" r:id="rId24"/>
    <p:sldId id="12564" r:id="rId25"/>
    <p:sldId id="12572" r:id="rId26"/>
    <p:sldId id="12570" r:id="rId27"/>
    <p:sldId id="12484" r:id="rId2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4/7/2025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92C6-0B9C-5CBC-D1BB-A3742814D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7DBD8-98E9-97AF-7805-67EFB74A3F92}"/>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84E97608-52B0-3454-0B94-28F5CE2C4A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4CDB40-0717-3E8C-9436-DEB04213EA53}"/>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746642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95754"/>
            <a:ext cx="9971037"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全人醫治的禱告</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Prayers for Whole-Person Healing</a:t>
            </a: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April 6,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F932F-DFCF-F6B5-5D4A-F78A081CA0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8E87EF-EA37-1F71-21BE-3C0D37E1B99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44158583-8D06-846C-F7B4-2A2D5D5AFF03}"/>
              </a:ext>
            </a:extLst>
          </p:cNvPr>
          <p:cNvSpPr txBox="1"/>
          <p:nvPr/>
        </p:nvSpPr>
        <p:spPr>
          <a:xfrm>
            <a:off x="373720" y="0"/>
            <a:ext cx="11444559" cy="663258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箴言</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Proverbs 4:20-23</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我兒，要留心聽我的言詞，側耳聽我的話語， 都不可離你的眼目，要存記在你心中。 因為得著它的，就得了生命，又得了</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醫全體的良藥</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你要保守你心，勝過保守一切，因為一生的果效是由心發出。</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22</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For they are life to those who find them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And </a:t>
            </a:r>
            <a:r>
              <a:rPr kumimoji="1" lang="en-US" sz="32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health to all their body</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23</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Watch over your heart with all diligence,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For from it flow the springs of life.</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5091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E5B29-141E-007D-E8B2-270B7C94E8C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092FB3-31DB-2B46-B397-0E3077597E0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F6ED6FA-D83C-7F38-BB88-0273A82A9A4F}"/>
              </a:ext>
            </a:extLst>
          </p:cNvPr>
          <p:cNvSpPr txBox="1"/>
          <p:nvPr/>
        </p:nvSpPr>
        <p:spPr>
          <a:xfrm>
            <a:off x="373720" y="0"/>
            <a:ext cx="11444559" cy="65094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Thess. 5:23-24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願賜平安的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神親自使你們全然成聖！</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又願你們的靈與魂與身子得蒙保守，在我們主耶穌基督降臨的時候，完全無可指摘！ 那召你們的本是信實的，他必成就這事。</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Now may the God of peace Himself sanctify you entirely; and may your spirit and soul and body be preserved complete, without blame at the coming of our Lord Jesus Christ.  Faithful is He who calls you, and He also will bring it to pass.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2984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64767-0E14-42FE-EE78-D825A93FD4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6796BF-13C8-D697-9651-609346842A2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96031B5-E70B-6EED-F825-46A560DA465C}"/>
              </a:ext>
            </a:extLst>
          </p:cNvPr>
          <p:cNvSpPr txBox="1"/>
          <p:nvPr/>
        </p:nvSpPr>
        <p:spPr>
          <a:xfrm>
            <a:off x="407694" y="81048"/>
            <a:ext cx="11427088" cy="57861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Psalm 139:13-14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我的肺腑是你所造的；我在母腹中，你已覆庇我。</a:t>
            </a:r>
            <a:r>
              <a:rPr kumimoji="0" lang="zh-TW" altLang="en-US" sz="9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我要稱謝你，因我受造，奇妙可畏；你的作為奇妙，這是我心深知道的。</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1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dirty="0">
                <a:solidFill>
                  <a:srgbClr val="FFFFFF"/>
                </a:solidFill>
                <a:latin typeface="Century" panose="02040604050505020304" pitchFamily="18" charset="0"/>
                <a:ea typeface="DFKai-SB" panose="03000509000000000000" pitchFamily="65" charset="-120"/>
              </a:rPr>
              <a:t>For You formed my inward parts;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dirty="0">
                <a:solidFill>
                  <a:srgbClr val="FFFFFF"/>
                </a:solidFill>
                <a:latin typeface="Century" panose="02040604050505020304" pitchFamily="18" charset="0"/>
                <a:ea typeface="DFKai-SB" panose="03000509000000000000" pitchFamily="65" charset="-120"/>
              </a:rPr>
              <a:t>You wove me in my mother’s womb.</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dirty="0">
                <a:solidFill>
                  <a:srgbClr val="FFFFFF"/>
                </a:solidFill>
                <a:latin typeface="Century" panose="02040604050505020304" pitchFamily="18" charset="0"/>
                <a:ea typeface="DFKai-SB" panose="03000509000000000000" pitchFamily="65" charset="-120"/>
              </a:rPr>
              <a:t>I will give thanks to You, for I am fearfully and wonderfully made;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dirty="0">
                <a:solidFill>
                  <a:srgbClr val="FFFFFF"/>
                </a:solidFill>
                <a:latin typeface="Century" panose="02040604050505020304" pitchFamily="18" charset="0"/>
                <a:ea typeface="DFKai-SB" panose="03000509000000000000" pitchFamily="65" charset="-120"/>
              </a:rPr>
              <a:t>Wonderful are Your works, and my soul knows it very well.</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561588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F210B9-71BB-AD56-DFD7-FE1512B4CF15}"/>
              </a:ext>
            </a:extLst>
          </p:cNvPr>
          <p:cNvPicPr>
            <a:picLocks noChangeAspect="1"/>
          </p:cNvPicPr>
          <p:nvPr/>
        </p:nvPicPr>
        <p:blipFill>
          <a:blip r:embed="rId2"/>
          <a:stretch>
            <a:fillRect/>
          </a:stretch>
        </p:blipFill>
        <p:spPr>
          <a:xfrm>
            <a:off x="611938" y="539864"/>
            <a:ext cx="10968124" cy="5778271"/>
          </a:xfrm>
          <a:prstGeom prst="rect">
            <a:avLst/>
          </a:prstGeom>
        </p:spPr>
      </p:pic>
      <p:sp>
        <p:nvSpPr>
          <p:cNvPr id="6" name="TextBox 5">
            <a:extLst>
              <a:ext uri="{FF2B5EF4-FFF2-40B4-BE49-F238E27FC236}">
                <a16:creationId xmlns:a16="http://schemas.microsoft.com/office/drawing/2014/main" id="{69AC1EC8-3F12-D7C4-0EBA-A2085F414E9B}"/>
              </a:ext>
            </a:extLst>
          </p:cNvPr>
          <p:cNvSpPr txBox="1"/>
          <p:nvPr/>
        </p:nvSpPr>
        <p:spPr>
          <a:xfrm>
            <a:off x="598746" y="5136946"/>
            <a:ext cx="2642247" cy="584775"/>
          </a:xfrm>
          <a:prstGeom prst="rect">
            <a:avLst/>
          </a:prstGeom>
          <a:noFill/>
        </p:spPr>
        <p:txBody>
          <a:bodyPr wrap="square" rtlCol="0">
            <a:spAutoFit/>
          </a:bodyPr>
          <a:lstStyle/>
          <a:p>
            <a:pPr algn="ctr"/>
            <a:r>
              <a:rPr lang="en-US" sz="3200" b="1" dirty="0"/>
              <a:t>Cerebellum</a:t>
            </a:r>
          </a:p>
        </p:txBody>
      </p:sp>
      <p:cxnSp>
        <p:nvCxnSpPr>
          <p:cNvPr id="10" name="Straight Connector 9">
            <a:extLst>
              <a:ext uri="{FF2B5EF4-FFF2-40B4-BE49-F238E27FC236}">
                <a16:creationId xmlns:a16="http://schemas.microsoft.com/office/drawing/2014/main" id="{C2AEE2C1-5D64-4EDA-843F-9E270EC13EC3}"/>
              </a:ext>
            </a:extLst>
          </p:cNvPr>
          <p:cNvCxnSpPr>
            <a:cxnSpLocks/>
          </p:cNvCxnSpPr>
          <p:nvPr/>
        </p:nvCxnSpPr>
        <p:spPr>
          <a:xfrm flipV="1">
            <a:off x="3110124" y="4973870"/>
            <a:ext cx="751323" cy="455463"/>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B0DD9790-C8A4-CC48-ECC7-E17FF07C2CE7}"/>
              </a:ext>
            </a:extLst>
          </p:cNvPr>
          <p:cNvSpPr txBox="1"/>
          <p:nvPr/>
        </p:nvSpPr>
        <p:spPr>
          <a:xfrm>
            <a:off x="3632362" y="2831365"/>
            <a:ext cx="4927276" cy="1015663"/>
          </a:xfrm>
          <a:prstGeom prst="rect">
            <a:avLst/>
          </a:prstGeom>
          <a:noFill/>
        </p:spPr>
        <p:txBody>
          <a:bodyPr wrap="square" rtlCol="0">
            <a:spAutoFit/>
          </a:bodyPr>
          <a:lstStyle/>
          <a:p>
            <a:pPr algn="ctr"/>
            <a:r>
              <a:rPr lang="en-US" sz="6000" b="1" dirty="0">
                <a:solidFill>
                  <a:srgbClr val="002060"/>
                </a:solidFill>
                <a:highlight>
                  <a:srgbClr val="C0C0C0"/>
                </a:highlight>
              </a:rPr>
              <a:t>Cerebrum</a:t>
            </a:r>
          </a:p>
        </p:txBody>
      </p:sp>
      <p:sp>
        <p:nvSpPr>
          <p:cNvPr id="17" name="TextBox 16">
            <a:extLst>
              <a:ext uri="{FF2B5EF4-FFF2-40B4-BE49-F238E27FC236}">
                <a16:creationId xmlns:a16="http://schemas.microsoft.com/office/drawing/2014/main" id="{D4E5EC94-2303-81C5-4F2C-E202CC1B034B}"/>
              </a:ext>
            </a:extLst>
          </p:cNvPr>
          <p:cNvSpPr txBox="1"/>
          <p:nvPr/>
        </p:nvSpPr>
        <p:spPr>
          <a:xfrm>
            <a:off x="1480232" y="1252203"/>
            <a:ext cx="1555062" cy="707886"/>
          </a:xfrm>
          <a:prstGeom prst="rect">
            <a:avLst/>
          </a:prstGeom>
          <a:noFill/>
        </p:spPr>
        <p:txBody>
          <a:bodyPr wrap="square" rtlCol="0">
            <a:spAutoFit/>
          </a:bodyPr>
          <a:lstStyle/>
          <a:p>
            <a:pPr algn="ctr"/>
            <a:r>
              <a:rPr lang="zh-TW" altLang="en-US" sz="4000" b="1" dirty="0">
                <a:solidFill>
                  <a:srgbClr val="FF0000"/>
                </a:solidFill>
              </a:rPr>
              <a:t>枕葉</a:t>
            </a:r>
            <a:endParaRPr lang="en-US" sz="4000" b="1" dirty="0">
              <a:solidFill>
                <a:srgbClr val="FF0000"/>
              </a:solidFill>
            </a:endParaRPr>
          </a:p>
        </p:txBody>
      </p:sp>
      <p:sp>
        <p:nvSpPr>
          <p:cNvPr id="19" name="TextBox 18">
            <a:extLst>
              <a:ext uri="{FF2B5EF4-FFF2-40B4-BE49-F238E27FC236}">
                <a16:creationId xmlns:a16="http://schemas.microsoft.com/office/drawing/2014/main" id="{30266EA0-0F7A-9CFC-B08D-97175FC8533B}"/>
              </a:ext>
            </a:extLst>
          </p:cNvPr>
          <p:cNvSpPr txBox="1"/>
          <p:nvPr/>
        </p:nvSpPr>
        <p:spPr>
          <a:xfrm>
            <a:off x="7449157" y="929038"/>
            <a:ext cx="1403633"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FF0000"/>
                </a:solidFill>
              </a:rPr>
              <a:t>頂</a:t>
            </a:r>
            <a:r>
              <a:rPr kumimoji="0" lang="zh-TW" alt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葉</a:t>
            </a:r>
            <a:endParaRPr kumimoji="0" 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1" name="TextBox 20">
            <a:extLst>
              <a:ext uri="{FF2B5EF4-FFF2-40B4-BE49-F238E27FC236}">
                <a16:creationId xmlns:a16="http://schemas.microsoft.com/office/drawing/2014/main" id="{8F906B9E-81FE-6DD1-BBF1-6A2CB433C576}"/>
              </a:ext>
            </a:extLst>
          </p:cNvPr>
          <p:cNvSpPr txBox="1"/>
          <p:nvPr/>
        </p:nvSpPr>
        <p:spPr>
          <a:xfrm>
            <a:off x="9156706" y="1602302"/>
            <a:ext cx="1316270"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FF0000"/>
                </a:solidFill>
              </a:rPr>
              <a:t>額</a:t>
            </a:r>
            <a:r>
              <a:rPr kumimoji="0" lang="zh-TW" alt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葉</a:t>
            </a:r>
            <a:endParaRPr kumimoji="0" 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5" name="TextBox 24">
            <a:extLst>
              <a:ext uri="{FF2B5EF4-FFF2-40B4-BE49-F238E27FC236}">
                <a16:creationId xmlns:a16="http://schemas.microsoft.com/office/drawing/2014/main" id="{10935452-5D4B-9CEB-4B43-FAA88F3D146F}"/>
              </a:ext>
            </a:extLst>
          </p:cNvPr>
          <p:cNvSpPr txBox="1"/>
          <p:nvPr/>
        </p:nvSpPr>
        <p:spPr>
          <a:xfrm>
            <a:off x="6866735" y="5201601"/>
            <a:ext cx="1287149"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FF0000"/>
                </a:solidFill>
              </a:rPr>
              <a:t>顳</a:t>
            </a:r>
            <a:r>
              <a:rPr kumimoji="0" lang="zh-TW" alt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葉</a:t>
            </a:r>
            <a:endParaRPr kumimoji="0" lang="en-US" sz="40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7" name="TextBox 26">
            <a:extLst>
              <a:ext uri="{FF2B5EF4-FFF2-40B4-BE49-F238E27FC236}">
                <a16:creationId xmlns:a16="http://schemas.microsoft.com/office/drawing/2014/main" id="{7AEC7EE8-9D30-31D5-B96A-5C789477D1C2}"/>
              </a:ext>
            </a:extLst>
          </p:cNvPr>
          <p:cNvSpPr txBox="1"/>
          <p:nvPr/>
        </p:nvSpPr>
        <p:spPr>
          <a:xfrm>
            <a:off x="3035294" y="1980229"/>
            <a:ext cx="5928156"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chemeClr val="bg1"/>
                </a:solidFill>
                <a:effectLst/>
                <a:uLnTx/>
                <a:uFillTx/>
                <a:latin typeface="Century Gothic" panose="020B0502020202020204" pitchFamily="34" charset="0"/>
                <a:ea typeface="MS PGothic" panose="020B0600070205080204" pitchFamily="34" charset="-128"/>
                <a:cs typeface="+mn-cs"/>
              </a:rPr>
              <a:t>大腦</a:t>
            </a:r>
            <a:endParaRPr kumimoji="0" lang="en-US" sz="6000" b="1" i="0" u="none" strike="noStrike" kern="1200" cap="none" spc="0" normalizeH="0" baseline="0" noProof="0" dirty="0">
              <a:ln>
                <a:noFill/>
              </a:ln>
              <a:solidFill>
                <a:schemeClr val="bg1"/>
              </a:solidFill>
              <a:effectLst/>
              <a:uLnTx/>
              <a:uFillTx/>
              <a:latin typeface="Century Gothic" panose="020B0502020202020204" pitchFamily="34" charset="0"/>
              <a:ea typeface="MS PGothic" panose="020B0600070205080204" pitchFamily="34" charset="-128"/>
              <a:cs typeface="+mn-cs"/>
            </a:endParaRPr>
          </a:p>
        </p:txBody>
      </p:sp>
      <p:sp>
        <p:nvSpPr>
          <p:cNvPr id="29" name="TextBox 28">
            <a:extLst>
              <a:ext uri="{FF2B5EF4-FFF2-40B4-BE49-F238E27FC236}">
                <a16:creationId xmlns:a16="http://schemas.microsoft.com/office/drawing/2014/main" id="{18EEA00F-1BB6-24AD-6B05-BB3436E18376}"/>
              </a:ext>
            </a:extLst>
          </p:cNvPr>
          <p:cNvSpPr txBox="1"/>
          <p:nvPr/>
        </p:nvSpPr>
        <p:spPr>
          <a:xfrm>
            <a:off x="926280" y="4451383"/>
            <a:ext cx="1683466"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a:solidFill>
                  <a:srgbClr val="FF0000"/>
                </a:solidFill>
              </a:rPr>
              <a:t>小腦</a:t>
            </a:r>
            <a:endParaRPr kumimoji="0" lang="en-US" sz="54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135987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C4EA6B13-8166-82EE-3B76-509019B224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75ADF0-91F3-0958-7AFB-FBDD7AFB7D17}"/>
              </a:ext>
            </a:extLst>
          </p:cNvPr>
          <p:cNvPicPr>
            <a:picLocks noChangeAspect="1"/>
          </p:cNvPicPr>
          <p:nvPr/>
        </p:nvPicPr>
        <p:blipFill>
          <a:blip r:embed="rId2"/>
          <a:stretch>
            <a:fillRect/>
          </a:stretch>
        </p:blipFill>
        <p:spPr>
          <a:xfrm>
            <a:off x="127189" y="0"/>
            <a:ext cx="11937622" cy="6858000"/>
          </a:xfrm>
          <a:prstGeom prst="rect">
            <a:avLst/>
          </a:prstGeom>
        </p:spPr>
      </p:pic>
    </p:spTree>
    <p:extLst>
      <p:ext uri="{BB962C8B-B14F-4D97-AF65-F5344CB8AC3E}">
        <p14:creationId xmlns:p14="http://schemas.microsoft.com/office/powerpoint/2010/main" val="1775549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966D3-49F1-75A5-6681-9C36268698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4B8CD3-53CD-7A63-B352-6841FDB57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F56A0D0C-C323-7155-D0E7-18D4E48939F2}"/>
              </a:ext>
            </a:extLst>
          </p:cNvPr>
          <p:cNvSpPr txBox="1"/>
          <p:nvPr/>
        </p:nvSpPr>
        <p:spPr>
          <a:xfrm>
            <a:off x="-1427110" y="-47873"/>
            <a:ext cx="13619110" cy="5801588"/>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「額葉</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en-US" altLang="zh-TW" sz="4400" b="1" dirty="0">
                <a:solidFill>
                  <a:srgbClr val="FFFFFF"/>
                </a:solidFill>
                <a:latin typeface="Century" panose="02040604050505020304" pitchFamily="18" charset="0"/>
                <a:ea typeface="DFKai-SB" panose="03000509000000000000" pitchFamily="65" charset="-120"/>
                <a:cs typeface="Arial" charset="0"/>
              </a:rPr>
              <a:t>Frontal Lobe</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914400" marR="0" lvl="2" indent="0" algn="l" defTabSz="914400" rtl="0" eaLnBrk="1" fontAlgn="base" latinLnBrk="0" hangingPunct="1">
              <a:lnSpc>
                <a:spcPct val="100000"/>
              </a:lnSpc>
              <a:spcBef>
                <a:spcPct val="0"/>
              </a:spcBef>
              <a:spcAft>
                <a:spcPct val="0"/>
              </a:spcAft>
              <a:buClrTx/>
              <a:buSzTx/>
              <a:buFontTx/>
              <a:buNone/>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828800" marR="0" lvl="4"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控制思維、判斷和行動的功能。 小孩小時會有大人看來不成熟、少根筋舉止，或是無法為言行負責，都是因為「額葉」還正在發展。</a:t>
            </a:r>
            <a:r>
              <a:rPr kumimoji="0" lang="zh-TW" altLang="en-US"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科學證明，孩子在互相遊戲中，大腦前端的神經連結將會產生變化，新神經迴路會不斷產生，使人有更好的情緒管理、同理心、注意力、自我抑制、制定計畫、社交技巧</a:t>
            </a:r>
            <a:r>
              <a:rPr lang="zh-TW" altLang="en-US" sz="4400" b="1" dirty="0">
                <a:solidFill>
                  <a:srgbClr val="FFFFFF"/>
                </a:solidFill>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解決問題的能力。</a:t>
            </a:r>
          </a:p>
        </p:txBody>
      </p:sp>
    </p:spTree>
    <p:extLst>
      <p:ext uri="{BB962C8B-B14F-4D97-AF65-F5344CB8AC3E}">
        <p14:creationId xmlns:p14="http://schemas.microsoft.com/office/powerpoint/2010/main" val="2407596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0F6E-49D7-E41B-8944-C8846DE235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1AADA7-DB50-8F52-5805-B9A4E08FB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1639AE37-D2E0-3979-5625-3E9ED643D3A1}"/>
              </a:ext>
            </a:extLst>
          </p:cNvPr>
          <p:cNvSpPr txBox="1"/>
          <p:nvPr/>
        </p:nvSpPr>
        <p:spPr>
          <a:xfrm>
            <a:off x="-1168488" y="248854"/>
            <a:ext cx="12880073" cy="4170372"/>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「頂葉</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err="1">
                <a:ln>
                  <a:noFill/>
                </a:ln>
                <a:solidFill>
                  <a:srgbClr val="FFFFFF"/>
                </a:solidFill>
                <a:effectLst/>
                <a:uLnTx/>
                <a:uFillTx/>
                <a:latin typeface="Century" panose="02040604050505020304" pitchFamily="18" charset="0"/>
                <a:ea typeface="DFKai-SB" panose="03000509000000000000" pitchFamily="65" charset="-120"/>
                <a:cs typeface="Arial" charset="0"/>
              </a:rPr>
              <a:t>Perie</a:t>
            </a:r>
            <a:r>
              <a:rPr lang="en-US" altLang="zh-TW" sz="4400" b="1" dirty="0" err="1">
                <a:solidFill>
                  <a:srgbClr val="FFFFFF"/>
                </a:solidFill>
                <a:latin typeface="Century" panose="02040604050505020304" pitchFamily="18" charset="0"/>
                <a:ea typeface="DFKai-SB" panose="03000509000000000000" pitchFamily="65" charset="-120"/>
                <a:cs typeface="Arial" charset="0"/>
              </a:rPr>
              <a:t>tal</a:t>
            </a:r>
            <a:r>
              <a:rPr lang="en-US" altLang="zh-TW" sz="4400" b="1" dirty="0">
                <a:solidFill>
                  <a:srgbClr val="FFFFFF"/>
                </a:solidFill>
                <a:latin typeface="Century" panose="02040604050505020304" pitchFamily="18" charset="0"/>
                <a:ea typeface="DFKai-SB" panose="03000509000000000000" pitchFamily="65" charset="-120"/>
                <a:cs typeface="Arial" charset="0"/>
              </a:rPr>
              <a:t> Lobe</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l" defTabSz="914400" rtl="0" eaLnBrk="1" fontAlgn="base" latinLnBrk="0" hangingPunct="1">
              <a:lnSpc>
                <a:spcPct val="100000"/>
              </a:lnSpc>
              <a:spcBef>
                <a:spcPct val="0"/>
              </a:spcBef>
              <a:spcAft>
                <a:spcPct val="0"/>
              </a:spcAft>
              <a:buClrTx/>
              <a:buSzTx/>
              <a:buFontTx/>
              <a:buNone/>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828800" marR="0" lvl="4"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頂葉接受並處理各種感覺訊息，如痛、冷熱、壓力、物體型狀、大小、質材等各種感覺的綜合分析區。  所以與人的空間辨識、空間感受、藝術理解與鑑賞、語言功能有關。</a:t>
            </a:r>
          </a:p>
        </p:txBody>
      </p:sp>
    </p:spTree>
    <p:extLst>
      <p:ext uri="{BB962C8B-B14F-4D97-AF65-F5344CB8AC3E}">
        <p14:creationId xmlns:p14="http://schemas.microsoft.com/office/powerpoint/2010/main" val="157148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48CFB-124C-A1A9-AEA1-86B2DFF4BBD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F948AB-2B71-CC4E-84A3-450E232DC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1D54ADFD-2FA1-94D5-7B52-EDFF66908AE1}"/>
              </a:ext>
            </a:extLst>
          </p:cNvPr>
          <p:cNvSpPr txBox="1"/>
          <p:nvPr/>
        </p:nvSpPr>
        <p:spPr>
          <a:xfrm>
            <a:off x="-865705" y="115629"/>
            <a:ext cx="12606876" cy="5524589"/>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「枕葉</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en-US" altLang="zh-TW" sz="4400" b="1" dirty="0">
                <a:solidFill>
                  <a:srgbClr val="FFFFFF"/>
                </a:solidFill>
                <a:latin typeface="Century" panose="02040604050505020304" pitchFamily="18" charset="0"/>
                <a:ea typeface="DFKai-SB" panose="03000509000000000000" pitchFamily="65" charset="-120"/>
                <a:cs typeface="Arial" charset="0"/>
              </a:rPr>
              <a:t>Occipital Lobe</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l" defTabSz="914400" rtl="0" eaLnBrk="1" fontAlgn="base" latinLnBrk="0" hangingPunct="1">
              <a:lnSpc>
                <a:spcPct val="100000"/>
              </a:lnSpc>
              <a:spcBef>
                <a:spcPct val="0"/>
              </a:spcBef>
              <a:spcAft>
                <a:spcPct val="0"/>
              </a:spcAft>
              <a:buClrTx/>
              <a:buSzTx/>
              <a:buFontTx/>
              <a:buNone/>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828800" marR="0" lvl="4"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控制視覺的功能。枕葉會幫你： 深度感知：判斷物體之間的距離，像是開車時避免碰撞。枕葉主要就是負責視覺，能處理顏色、光線等視覺刺激。眼睛的視網膜接受視覺刺激後，傳送訊息到枕葉，枕葉解析我們視覺接受到的刺激和資訊。</a:t>
            </a:r>
          </a:p>
        </p:txBody>
      </p:sp>
    </p:spTree>
    <p:extLst>
      <p:ext uri="{BB962C8B-B14F-4D97-AF65-F5344CB8AC3E}">
        <p14:creationId xmlns:p14="http://schemas.microsoft.com/office/powerpoint/2010/main" val="586247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80252-B094-DF1D-B7F1-5B4446183D9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A50C67-8849-C4CA-B614-8CD443FB3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1F1172CE-0BFE-9BDC-E692-523A1FC1563A}"/>
              </a:ext>
            </a:extLst>
          </p:cNvPr>
          <p:cNvSpPr txBox="1"/>
          <p:nvPr/>
        </p:nvSpPr>
        <p:spPr>
          <a:xfrm>
            <a:off x="-1059486" y="224630"/>
            <a:ext cx="12771072" cy="3493264"/>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「顳葉</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Temporal</a:t>
            </a:r>
            <a:r>
              <a:rPr lang="en-US" altLang="zh-TW" sz="4400" b="1" dirty="0">
                <a:solidFill>
                  <a:srgbClr val="FFFFFF"/>
                </a:solidFill>
                <a:latin typeface="Century" panose="02040604050505020304" pitchFamily="18" charset="0"/>
                <a:ea typeface="DFKai-SB" panose="03000509000000000000" pitchFamily="65" charset="-120"/>
                <a:cs typeface="Arial" charset="0"/>
              </a:rPr>
              <a:t> Lobe</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l" defTabSz="914400" rtl="0" eaLnBrk="1" fontAlgn="base" latinLnBrk="0" hangingPunct="1">
              <a:lnSpc>
                <a:spcPct val="100000"/>
              </a:lnSpc>
              <a:spcBef>
                <a:spcPct val="0"/>
              </a:spcBef>
              <a:spcAft>
                <a:spcPct val="0"/>
              </a:spcAft>
              <a:buClrTx/>
              <a:buSzTx/>
              <a:buFontTx/>
              <a:buNone/>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828800" marR="0" lvl="4"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顳葉</a:t>
            </a:r>
            <a:r>
              <a:rPr lang="zh-TW" altLang="en-US" sz="4400" b="1" dirty="0">
                <a:solidFill>
                  <a:srgbClr val="FFFFFF"/>
                </a:solidFill>
                <a:latin typeface="Century" panose="02040604050505020304" pitchFamily="18" charset="0"/>
                <a:ea typeface="DFKai-SB" panose="03000509000000000000" pitchFamily="65" charset="-120"/>
                <a:cs typeface="Arial" charset="0"/>
              </a:rPr>
              <a:t>是控制</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聽覺、味覺、嗅覺中樞；顳葉會將聲音理解成文句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語言理解</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兩側的顳葉又是長期記憶功能的重要區域。</a:t>
            </a:r>
          </a:p>
        </p:txBody>
      </p:sp>
    </p:spTree>
    <p:extLst>
      <p:ext uri="{BB962C8B-B14F-4D97-AF65-F5344CB8AC3E}">
        <p14:creationId xmlns:p14="http://schemas.microsoft.com/office/powerpoint/2010/main" val="2137165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F71A64A6-9099-8B65-09F4-32C22E1B144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641B3D2-E633-7781-A0A2-39013A99CF77}"/>
              </a:ext>
            </a:extLst>
          </p:cNvPr>
          <p:cNvPicPr>
            <a:picLocks noChangeAspect="1"/>
          </p:cNvPicPr>
          <p:nvPr/>
        </p:nvPicPr>
        <p:blipFill>
          <a:blip r:embed="rId2"/>
          <a:stretch>
            <a:fillRect/>
          </a:stretch>
        </p:blipFill>
        <p:spPr>
          <a:xfrm>
            <a:off x="1898445" y="0"/>
            <a:ext cx="8395109" cy="8183435"/>
          </a:xfrm>
          <a:prstGeom prst="rect">
            <a:avLst/>
          </a:prstGeom>
        </p:spPr>
      </p:pic>
      <p:sp>
        <p:nvSpPr>
          <p:cNvPr id="6" name="TextBox 5">
            <a:extLst>
              <a:ext uri="{FF2B5EF4-FFF2-40B4-BE49-F238E27FC236}">
                <a16:creationId xmlns:a16="http://schemas.microsoft.com/office/drawing/2014/main" id="{07096A84-FFB8-F36F-5F6B-C099801FBB68}"/>
              </a:ext>
            </a:extLst>
          </p:cNvPr>
          <p:cNvSpPr txBox="1"/>
          <p:nvPr/>
        </p:nvSpPr>
        <p:spPr>
          <a:xfrm>
            <a:off x="3576062" y="4979695"/>
            <a:ext cx="2125834" cy="646331"/>
          </a:xfrm>
          <a:prstGeom prst="rect">
            <a:avLst/>
          </a:prstGeom>
          <a:noFill/>
        </p:spPr>
        <p:txBody>
          <a:bodyPr wrap="square" rtlCol="0">
            <a:spAutoFit/>
          </a:bodyPr>
          <a:lstStyle/>
          <a:p>
            <a:pPr algn="ctr"/>
            <a:r>
              <a:rPr lang="zh-TW" altLang="en-US" sz="3600" b="1" dirty="0">
                <a:solidFill>
                  <a:srgbClr val="FF0000"/>
                </a:solidFill>
              </a:rPr>
              <a:t>杏仁體</a:t>
            </a:r>
            <a:endParaRPr lang="en-US" sz="3600" b="1" dirty="0">
              <a:solidFill>
                <a:srgbClr val="FF0000"/>
              </a:solidFill>
            </a:endParaRPr>
          </a:p>
        </p:txBody>
      </p:sp>
      <p:sp>
        <p:nvSpPr>
          <p:cNvPr id="7" name="TextBox 6">
            <a:extLst>
              <a:ext uri="{FF2B5EF4-FFF2-40B4-BE49-F238E27FC236}">
                <a16:creationId xmlns:a16="http://schemas.microsoft.com/office/drawing/2014/main" id="{82D907A1-11A6-2F1B-46F1-C1D131F6C952}"/>
              </a:ext>
            </a:extLst>
          </p:cNvPr>
          <p:cNvSpPr txBox="1"/>
          <p:nvPr/>
        </p:nvSpPr>
        <p:spPr>
          <a:xfrm>
            <a:off x="1102231" y="3697483"/>
            <a:ext cx="5653845"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腦下垂體</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9" name="TextBox 8">
            <a:extLst>
              <a:ext uri="{FF2B5EF4-FFF2-40B4-BE49-F238E27FC236}">
                <a16:creationId xmlns:a16="http://schemas.microsoft.com/office/drawing/2014/main" id="{DB6C87BA-4279-35DE-CE04-2D2E323D2850}"/>
              </a:ext>
            </a:extLst>
          </p:cNvPr>
          <p:cNvSpPr txBox="1"/>
          <p:nvPr/>
        </p:nvSpPr>
        <p:spPr>
          <a:xfrm>
            <a:off x="6592998" y="5384555"/>
            <a:ext cx="5816923"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3600" b="1" dirty="0">
                <a:solidFill>
                  <a:srgbClr val="FF0000"/>
                </a:solidFill>
              </a:rPr>
              <a:t>海馬迴</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11" name="TextBox 10">
            <a:extLst>
              <a:ext uri="{FF2B5EF4-FFF2-40B4-BE49-F238E27FC236}">
                <a16:creationId xmlns:a16="http://schemas.microsoft.com/office/drawing/2014/main" id="{0549D043-679C-F80B-5581-210357102992}"/>
              </a:ext>
            </a:extLst>
          </p:cNvPr>
          <p:cNvSpPr txBox="1"/>
          <p:nvPr/>
        </p:nvSpPr>
        <p:spPr>
          <a:xfrm>
            <a:off x="6515366" y="4091717"/>
            <a:ext cx="6205688"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rPr>
              <a:t>小腦</a:t>
            </a:r>
            <a:endParaRPr kumimoji="0" 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endParaRPr>
          </a:p>
        </p:txBody>
      </p:sp>
      <p:sp>
        <p:nvSpPr>
          <p:cNvPr id="13" name="TextBox 12">
            <a:extLst>
              <a:ext uri="{FF2B5EF4-FFF2-40B4-BE49-F238E27FC236}">
                <a16:creationId xmlns:a16="http://schemas.microsoft.com/office/drawing/2014/main" id="{FED7F150-C28A-3D1B-6AD3-E896B25DF89A}"/>
              </a:ext>
            </a:extLst>
          </p:cNvPr>
          <p:cNvSpPr txBox="1"/>
          <p:nvPr/>
        </p:nvSpPr>
        <p:spPr>
          <a:xfrm>
            <a:off x="2416076" y="5617293"/>
            <a:ext cx="6365854"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rPr>
              <a:t>腦幹</a:t>
            </a:r>
            <a:endParaRPr kumimoji="0" 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endParaRPr>
          </a:p>
        </p:txBody>
      </p:sp>
      <p:sp>
        <p:nvSpPr>
          <p:cNvPr id="15" name="TextBox 14">
            <a:extLst>
              <a:ext uri="{FF2B5EF4-FFF2-40B4-BE49-F238E27FC236}">
                <a16:creationId xmlns:a16="http://schemas.microsoft.com/office/drawing/2014/main" id="{977D93B7-3EC0-4E5C-CD0F-5F5A9B2A83CE}"/>
              </a:ext>
            </a:extLst>
          </p:cNvPr>
          <p:cNvSpPr txBox="1"/>
          <p:nvPr/>
        </p:nvSpPr>
        <p:spPr>
          <a:xfrm>
            <a:off x="-766851" y="1819048"/>
            <a:ext cx="6365854"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rPr>
              <a:t>額葉</a:t>
            </a:r>
            <a:endParaRPr kumimoji="0" lang="en-US" sz="40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endParaRPr>
          </a:p>
        </p:txBody>
      </p:sp>
      <p:sp>
        <p:nvSpPr>
          <p:cNvPr id="17" name="TextBox 16">
            <a:extLst>
              <a:ext uri="{FF2B5EF4-FFF2-40B4-BE49-F238E27FC236}">
                <a16:creationId xmlns:a16="http://schemas.microsoft.com/office/drawing/2014/main" id="{D998041C-BF20-88F7-B939-AB1313B077BC}"/>
              </a:ext>
            </a:extLst>
          </p:cNvPr>
          <p:cNvSpPr txBox="1"/>
          <p:nvPr/>
        </p:nvSpPr>
        <p:spPr>
          <a:xfrm>
            <a:off x="-348199" y="318779"/>
            <a:ext cx="6752026"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3600" b="1" dirty="0">
                <a:solidFill>
                  <a:srgbClr val="FF0000"/>
                </a:solidFill>
              </a:rPr>
              <a:t>下視丘</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820018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0FB10026-EC85-BA7D-0855-8CB176510D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DE4063-E8AA-E39A-06C0-487F9C7F7418}"/>
              </a:ext>
            </a:extLst>
          </p:cNvPr>
          <p:cNvPicPr>
            <a:picLocks noChangeAspect="1"/>
          </p:cNvPicPr>
          <p:nvPr/>
        </p:nvPicPr>
        <p:blipFill>
          <a:blip r:embed="rId2"/>
          <a:stretch>
            <a:fillRect/>
          </a:stretch>
        </p:blipFill>
        <p:spPr>
          <a:xfrm>
            <a:off x="949346" y="0"/>
            <a:ext cx="10314664" cy="6858000"/>
          </a:xfrm>
          <a:prstGeom prst="rect">
            <a:avLst/>
          </a:prstGeom>
        </p:spPr>
      </p:pic>
      <p:sp>
        <p:nvSpPr>
          <p:cNvPr id="5" name="TextBox 4">
            <a:extLst>
              <a:ext uri="{FF2B5EF4-FFF2-40B4-BE49-F238E27FC236}">
                <a16:creationId xmlns:a16="http://schemas.microsoft.com/office/drawing/2014/main" id="{A735F7CA-C40A-780E-D919-12C44691699B}"/>
              </a:ext>
            </a:extLst>
          </p:cNvPr>
          <p:cNvSpPr txBox="1"/>
          <p:nvPr/>
        </p:nvSpPr>
        <p:spPr>
          <a:xfrm>
            <a:off x="760030" y="2486935"/>
            <a:ext cx="3858564" cy="584775"/>
          </a:xfrm>
          <a:prstGeom prst="rect">
            <a:avLst/>
          </a:prstGeom>
          <a:noFill/>
        </p:spPr>
        <p:txBody>
          <a:bodyPr wrap="square" rtlCol="0">
            <a:spAutoFit/>
          </a:bodyPr>
          <a:lstStyle/>
          <a:p>
            <a:pPr algn="ctr"/>
            <a:r>
              <a:rPr lang="en-US" sz="3200" b="1" dirty="0">
                <a:solidFill>
                  <a:srgbClr val="FF0000"/>
                </a:solidFill>
              </a:rPr>
              <a:t>Diencephalon</a:t>
            </a:r>
          </a:p>
        </p:txBody>
      </p:sp>
      <p:sp>
        <p:nvSpPr>
          <p:cNvPr id="7" name="TextBox 6">
            <a:extLst>
              <a:ext uri="{FF2B5EF4-FFF2-40B4-BE49-F238E27FC236}">
                <a16:creationId xmlns:a16="http://schemas.microsoft.com/office/drawing/2014/main" id="{081C2CA6-C940-595A-3E5D-6CB6A78D38A2}"/>
              </a:ext>
            </a:extLst>
          </p:cNvPr>
          <p:cNvSpPr txBox="1"/>
          <p:nvPr/>
        </p:nvSpPr>
        <p:spPr>
          <a:xfrm>
            <a:off x="6587174" y="-41946"/>
            <a:ext cx="5603853" cy="58477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Cerebrum</a:t>
            </a:r>
          </a:p>
        </p:txBody>
      </p:sp>
      <p:sp>
        <p:nvSpPr>
          <p:cNvPr id="9" name="TextBox 8">
            <a:extLst>
              <a:ext uri="{FF2B5EF4-FFF2-40B4-BE49-F238E27FC236}">
                <a16:creationId xmlns:a16="http://schemas.microsoft.com/office/drawing/2014/main" id="{50BA6084-7776-8B99-9BAC-0569C47E2F10}"/>
              </a:ext>
            </a:extLst>
          </p:cNvPr>
          <p:cNvSpPr txBox="1"/>
          <p:nvPr/>
        </p:nvSpPr>
        <p:spPr>
          <a:xfrm>
            <a:off x="6437201" y="4832912"/>
            <a:ext cx="6095028" cy="58477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Cerebellum</a:t>
            </a:r>
          </a:p>
        </p:txBody>
      </p:sp>
      <p:sp>
        <p:nvSpPr>
          <p:cNvPr id="12" name="TextBox 11">
            <a:extLst>
              <a:ext uri="{FF2B5EF4-FFF2-40B4-BE49-F238E27FC236}">
                <a16:creationId xmlns:a16="http://schemas.microsoft.com/office/drawing/2014/main" id="{316C4B67-78A7-FA4A-2A8A-234C8F610342}"/>
              </a:ext>
            </a:extLst>
          </p:cNvPr>
          <p:cNvSpPr txBox="1"/>
          <p:nvPr/>
        </p:nvSpPr>
        <p:spPr>
          <a:xfrm>
            <a:off x="-774619" y="5502696"/>
            <a:ext cx="6266842" cy="58477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Brain Stem</a:t>
            </a:r>
          </a:p>
        </p:txBody>
      </p:sp>
    </p:spTree>
    <p:extLst>
      <p:ext uri="{BB962C8B-B14F-4D97-AF65-F5344CB8AC3E}">
        <p14:creationId xmlns:p14="http://schemas.microsoft.com/office/powerpoint/2010/main" val="1720534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2E19D05D-8E8C-62D2-A3F1-848CDC38F05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6B335D6-2EE7-3F4F-2F69-5CE52F2700FC}"/>
              </a:ext>
            </a:extLst>
          </p:cNvPr>
          <p:cNvPicPr>
            <a:picLocks noChangeAspect="1"/>
          </p:cNvPicPr>
          <p:nvPr/>
        </p:nvPicPr>
        <p:blipFill>
          <a:blip r:embed="rId2"/>
          <a:stretch>
            <a:fillRect/>
          </a:stretch>
        </p:blipFill>
        <p:spPr>
          <a:xfrm>
            <a:off x="958482" y="0"/>
            <a:ext cx="10126171" cy="6842379"/>
          </a:xfrm>
          <a:prstGeom prst="rect">
            <a:avLst/>
          </a:prstGeom>
        </p:spPr>
      </p:pic>
      <p:sp>
        <p:nvSpPr>
          <p:cNvPr id="7" name="TextBox 6">
            <a:extLst>
              <a:ext uri="{FF2B5EF4-FFF2-40B4-BE49-F238E27FC236}">
                <a16:creationId xmlns:a16="http://schemas.microsoft.com/office/drawing/2014/main" id="{3FCD64AE-646D-F75B-DAC6-30CDA42D5811}"/>
              </a:ext>
            </a:extLst>
          </p:cNvPr>
          <p:cNvSpPr txBox="1"/>
          <p:nvPr/>
        </p:nvSpPr>
        <p:spPr>
          <a:xfrm>
            <a:off x="3180214" y="5566938"/>
            <a:ext cx="2085065" cy="707886"/>
          </a:xfrm>
          <a:prstGeom prst="rect">
            <a:avLst/>
          </a:prstGeom>
          <a:noFill/>
        </p:spPr>
        <p:txBody>
          <a:bodyPr wrap="square" rtlCol="0">
            <a:spAutoFit/>
          </a:bodyPr>
          <a:lstStyle/>
          <a:p>
            <a:pPr algn="ctr"/>
            <a:r>
              <a:rPr lang="zh-TW" altLang="en-US" sz="4000" b="1" dirty="0">
                <a:solidFill>
                  <a:srgbClr val="00B050"/>
                </a:solidFill>
              </a:rPr>
              <a:t>延腦</a:t>
            </a:r>
            <a:endParaRPr lang="en-US" sz="4000" b="1" dirty="0">
              <a:solidFill>
                <a:srgbClr val="00B050"/>
              </a:solidFill>
            </a:endParaRPr>
          </a:p>
        </p:txBody>
      </p:sp>
      <p:sp>
        <p:nvSpPr>
          <p:cNvPr id="13" name="TextBox 12">
            <a:extLst>
              <a:ext uri="{FF2B5EF4-FFF2-40B4-BE49-F238E27FC236}">
                <a16:creationId xmlns:a16="http://schemas.microsoft.com/office/drawing/2014/main" id="{DFA48195-C737-A2F1-FF57-2D8733EE509C}"/>
              </a:ext>
            </a:extLst>
          </p:cNvPr>
          <p:cNvSpPr txBox="1"/>
          <p:nvPr/>
        </p:nvSpPr>
        <p:spPr>
          <a:xfrm>
            <a:off x="1533222" y="4653617"/>
            <a:ext cx="6095028"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B050"/>
                </a:solidFill>
              </a:rPr>
              <a:t>橋</a:t>
            </a:r>
            <a:r>
              <a:rPr kumimoji="0" lang="zh-TW" altLang="en-US" sz="4000" b="1" i="0" u="none" strike="noStrike" kern="1200" cap="none" spc="0" normalizeH="0" baseline="0" noProof="0" dirty="0">
                <a:ln>
                  <a:noFill/>
                </a:ln>
                <a:solidFill>
                  <a:srgbClr val="00B050"/>
                </a:solidFill>
                <a:effectLst/>
                <a:uLnTx/>
                <a:uFillTx/>
                <a:latin typeface="Century Gothic" panose="020B0502020202020204" pitchFamily="34" charset="0"/>
                <a:ea typeface="MS PGothic" panose="020B0600070205080204" pitchFamily="34" charset="-128"/>
                <a:cs typeface="+mn-cs"/>
              </a:rPr>
              <a:t>腦</a:t>
            </a:r>
            <a:endParaRPr kumimoji="0" lang="en-US" sz="4000" b="1" i="0" u="none" strike="noStrike" kern="1200" cap="none" spc="0" normalizeH="0" baseline="0" noProof="0" dirty="0">
              <a:ln>
                <a:noFill/>
              </a:ln>
              <a:solidFill>
                <a:srgbClr val="00B050"/>
              </a:solidFill>
              <a:effectLst/>
              <a:uLnTx/>
              <a:uFillTx/>
              <a:latin typeface="Century Gothic" panose="020B0502020202020204" pitchFamily="34" charset="0"/>
              <a:ea typeface="MS PGothic" panose="020B0600070205080204" pitchFamily="34" charset="-128"/>
              <a:cs typeface="+mn-cs"/>
            </a:endParaRPr>
          </a:p>
        </p:txBody>
      </p:sp>
      <p:sp>
        <p:nvSpPr>
          <p:cNvPr id="15" name="TextBox 14">
            <a:extLst>
              <a:ext uri="{FF2B5EF4-FFF2-40B4-BE49-F238E27FC236}">
                <a16:creationId xmlns:a16="http://schemas.microsoft.com/office/drawing/2014/main" id="{F025CBB9-AD0F-7C28-97F9-2C9030024E0E}"/>
              </a:ext>
            </a:extLst>
          </p:cNvPr>
          <p:cNvSpPr txBox="1"/>
          <p:nvPr/>
        </p:nvSpPr>
        <p:spPr>
          <a:xfrm>
            <a:off x="6611927" y="4835352"/>
            <a:ext cx="6095028"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70C0"/>
                </a:solidFill>
              </a:rPr>
              <a:t>小</a:t>
            </a:r>
            <a:r>
              <a:rPr kumimoji="0" lang="zh-TW" altLang="en-US" sz="48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rPr>
              <a:t>腦</a:t>
            </a:r>
            <a:endParaRPr kumimoji="0" lang="en-US" sz="48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endParaRPr>
          </a:p>
        </p:txBody>
      </p:sp>
      <p:sp>
        <p:nvSpPr>
          <p:cNvPr id="17" name="TextBox 16">
            <a:extLst>
              <a:ext uri="{FF2B5EF4-FFF2-40B4-BE49-F238E27FC236}">
                <a16:creationId xmlns:a16="http://schemas.microsoft.com/office/drawing/2014/main" id="{F07FF264-2455-54BC-E633-72BC453D9E87}"/>
              </a:ext>
            </a:extLst>
          </p:cNvPr>
          <p:cNvSpPr txBox="1"/>
          <p:nvPr/>
        </p:nvSpPr>
        <p:spPr>
          <a:xfrm>
            <a:off x="5573035" y="5800828"/>
            <a:ext cx="6354206"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B050"/>
                </a:solidFill>
                <a:effectLst/>
                <a:uLnTx/>
                <a:uFillTx/>
                <a:latin typeface="Century Gothic" panose="020B0502020202020204" pitchFamily="34" charset="0"/>
                <a:ea typeface="MS PGothic" panose="020B0600070205080204" pitchFamily="34" charset="-128"/>
                <a:cs typeface="+mn-cs"/>
              </a:rPr>
              <a:t>腦幹</a:t>
            </a:r>
            <a:endParaRPr kumimoji="0" lang="en-US" sz="4800" b="1" i="0" u="none" strike="noStrike" kern="1200" cap="none" spc="0" normalizeH="0" baseline="0" noProof="0" dirty="0">
              <a:ln>
                <a:noFill/>
              </a:ln>
              <a:solidFill>
                <a:srgbClr val="00B050"/>
              </a:solidFill>
              <a:effectLst/>
              <a:uLnTx/>
              <a:uFillTx/>
              <a:latin typeface="Century Gothic" panose="020B0502020202020204" pitchFamily="34" charset="0"/>
              <a:ea typeface="MS PGothic" panose="020B0600070205080204" pitchFamily="34" charset="-128"/>
              <a:cs typeface="+mn-cs"/>
            </a:endParaRPr>
          </a:p>
        </p:txBody>
      </p:sp>
      <p:sp>
        <p:nvSpPr>
          <p:cNvPr id="19" name="TextBox 18">
            <a:extLst>
              <a:ext uri="{FF2B5EF4-FFF2-40B4-BE49-F238E27FC236}">
                <a16:creationId xmlns:a16="http://schemas.microsoft.com/office/drawing/2014/main" id="{6C79E266-E6B1-619F-1C65-D64AA0C7FCA9}"/>
              </a:ext>
            </a:extLst>
          </p:cNvPr>
          <p:cNvSpPr txBox="1"/>
          <p:nvPr/>
        </p:nvSpPr>
        <p:spPr>
          <a:xfrm>
            <a:off x="-1150280" y="483487"/>
            <a:ext cx="6354206"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70C0"/>
                </a:solidFill>
              </a:rPr>
              <a:t>大</a:t>
            </a:r>
            <a:r>
              <a:rPr kumimoji="0" lang="zh-TW" altLang="en-US" sz="48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rPr>
              <a:t>腦</a:t>
            </a:r>
            <a:endParaRPr kumimoji="0" lang="en-US" sz="4800" b="1" i="0" u="none" strike="noStrike" kern="1200" cap="none" spc="0" normalizeH="0" baseline="0" noProof="0" dirty="0">
              <a:ln>
                <a:noFill/>
              </a:ln>
              <a:solidFill>
                <a:srgbClr val="0070C0"/>
              </a:solidFill>
              <a:effectLst/>
              <a:uLnTx/>
              <a:uFillTx/>
              <a:latin typeface="Century Gothic" panose="020B0502020202020204" pitchFamily="34" charset="0"/>
              <a:ea typeface="MS PGothic" panose="020B0600070205080204" pitchFamily="34" charset="-128"/>
              <a:cs typeface="+mn-cs"/>
            </a:endParaRPr>
          </a:p>
        </p:txBody>
      </p:sp>
      <p:sp>
        <p:nvSpPr>
          <p:cNvPr id="21" name="TextBox 20">
            <a:extLst>
              <a:ext uri="{FF2B5EF4-FFF2-40B4-BE49-F238E27FC236}">
                <a16:creationId xmlns:a16="http://schemas.microsoft.com/office/drawing/2014/main" id="{392371F3-8598-4B95-14E3-8E93F54F000F}"/>
              </a:ext>
            </a:extLst>
          </p:cNvPr>
          <p:cNvSpPr txBox="1"/>
          <p:nvPr/>
        </p:nvSpPr>
        <p:spPr>
          <a:xfrm>
            <a:off x="-1436997" y="3436810"/>
            <a:ext cx="6927640"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下視丘</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3" name="TextBox 22">
            <a:extLst>
              <a:ext uri="{FF2B5EF4-FFF2-40B4-BE49-F238E27FC236}">
                <a16:creationId xmlns:a16="http://schemas.microsoft.com/office/drawing/2014/main" id="{4181D892-8161-BBB9-2F33-A5CA308B228B}"/>
              </a:ext>
            </a:extLst>
          </p:cNvPr>
          <p:cNvSpPr txBox="1"/>
          <p:nvPr/>
        </p:nvSpPr>
        <p:spPr>
          <a:xfrm>
            <a:off x="6375065" y="3001374"/>
            <a:ext cx="7069946"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視丘</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5" name="TextBox 24">
            <a:extLst>
              <a:ext uri="{FF2B5EF4-FFF2-40B4-BE49-F238E27FC236}">
                <a16:creationId xmlns:a16="http://schemas.microsoft.com/office/drawing/2014/main" id="{4F36E816-3C8A-7C8E-4699-1B0AF234AD09}"/>
              </a:ext>
            </a:extLst>
          </p:cNvPr>
          <p:cNvSpPr txBox="1"/>
          <p:nvPr/>
        </p:nvSpPr>
        <p:spPr>
          <a:xfrm>
            <a:off x="5879821" y="1234886"/>
            <a:ext cx="7439340"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胼胝體</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27" name="TextBox 26">
            <a:extLst>
              <a:ext uri="{FF2B5EF4-FFF2-40B4-BE49-F238E27FC236}">
                <a16:creationId xmlns:a16="http://schemas.microsoft.com/office/drawing/2014/main" id="{4E750302-522F-7293-D602-63A8670AE887}"/>
              </a:ext>
            </a:extLst>
          </p:cNvPr>
          <p:cNvSpPr txBox="1"/>
          <p:nvPr/>
        </p:nvSpPr>
        <p:spPr>
          <a:xfrm>
            <a:off x="-1948697" y="4152737"/>
            <a:ext cx="7313984"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rPr>
              <a:t>   腦下垂體</a:t>
            </a:r>
            <a:endParaRPr kumimoji="0" lang="en-US" sz="3600" b="1" i="0" u="none" strike="noStrike" kern="1200" cap="none" spc="0" normalizeH="0" baseline="0" noProof="0" dirty="0">
              <a:ln>
                <a:noFill/>
              </a:ln>
              <a:solidFill>
                <a:srgbClr val="FF0000"/>
              </a:solidFill>
              <a:effectLst/>
              <a:uLnTx/>
              <a:uFillTx/>
              <a:latin typeface="Century Gothic" panose="020B0502020202020204" pitchFamily="34" charset="0"/>
              <a:ea typeface="MS PGothic" panose="020B0600070205080204" pitchFamily="34" charset="-128"/>
              <a:cs typeface="+mn-cs"/>
            </a:endParaRPr>
          </a:p>
        </p:txBody>
      </p:sp>
      <p:sp>
        <p:nvSpPr>
          <p:cNvPr id="3" name="TextBox 2">
            <a:extLst>
              <a:ext uri="{FF2B5EF4-FFF2-40B4-BE49-F238E27FC236}">
                <a16:creationId xmlns:a16="http://schemas.microsoft.com/office/drawing/2014/main" id="{729167F2-06FF-8956-9691-50E4389168D2}"/>
              </a:ext>
            </a:extLst>
          </p:cNvPr>
          <p:cNvSpPr txBox="1"/>
          <p:nvPr/>
        </p:nvSpPr>
        <p:spPr>
          <a:xfrm>
            <a:off x="5909174" y="3919610"/>
            <a:ext cx="7696704"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B050"/>
                </a:solidFill>
              </a:rPr>
              <a:t>中腦</a:t>
            </a:r>
            <a:endParaRPr kumimoji="0" lang="en-US" sz="4000" b="1" i="0" u="none" strike="noStrike" kern="1200" cap="none" spc="0" normalizeH="0" baseline="0" noProof="0" dirty="0">
              <a:ln>
                <a:noFill/>
              </a:ln>
              <a:solidFill>
                <a:srgbClr val="00B050"/>
              </a:solidFill>
              <a:effectLst/>
              <a:uLnTx/>
              <a:uFillTx/>
              <a:latin typeface="Century Gothic" panose="020B0502020202020204" pitchFamily="34" charset="0"/>
              <a:ea typeface="MS PGothic" panose="020B0600070205080204" pitchFamily="34" charset="-128"/>
              <a:cs typeface="+mn-cs"/>
            </a:endParaRPr>
          </a:p>
        </p:txBody>
      </p:sp>
      <p:cxnSp>
        <p:nvCxnSpPr>
          <p:cNvPr id="5" name="Straight Connector 4">
            <a:extLst>
              <a:ext uri="{FF2B5EF4-FFF2-40B4-BE49-F238E27FC236}">
                <a16:creationId xmlns:a16="http://schemas.microsoft.com/office/drawing/2014/main" id="{B08D7B89-189F-6F87-19CF-A39A3C4BAF23}"/>
              </a:ext>
            </a:extLst>
          </p:cNvPr>
          <p:cNvCxnSpPr>
            <a:cxnSpLocks/>
          </p:cNvCxnSpPr>
          <p:nvPr/>
        </p:nvCxnSpPr>
        <p:spPr>
          <a:xfrm>
            <a:off x="5668069" y="3436810"/>
            <a:ext cx="3391152" cy="418751"/>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D8D86D88-5225-A401-70DA-F9A18906C782}"/>
              </a:ext>
            </a:extLst>
          </p:cNvPr>
          <p:cNvCxnSpPr>
            <a:cxnSpLocks/>
          </p:cNvCxnSpPr>
          <p:nvPr/>
        </p:nvCxnSpPr>
        <p:spPr>
          <a:xfrm flipV="1">
            <a:off x="4500342" y="4448182"/>
            <a:ext cx="990301" cy="286600"/>
          </a:xfrm>
          <a:prstGeom prst="line">
            <a:avLst/>
          </a:prstGeom>
        </p:spPr>
        <p:style>
          <a:lnRef idx="3">
            <a:schemeClr val="dk1"/>
          </a:lnRef>
          <a:fillRef idx="0">
            <a:schemeClr val="dk1"/>
          </a:fillRef>
          <a:effectRef idx="2">
            <a:schemeClr val="dk1"/>
          </a:effectRef>
          <a:fontRef idx="minor">
            <a:schemeClr val="tx1"/>
          </a:fontRef>
        </p:style>
      </p:cxnSp>
      <p:pic>
        <p:nvPicPr>
          <p:cNvPr id="12" name="Picture 11">
            <a:extLst>
              <a:ext uri="{FF2B5EF4-FFF2-40B4-BE49-F238E27FC236}">
                <a16:creationId xmlns:a16="http://schemas.microsoft.com/office/drawing/2014/main" id="{73C1F80E-8BCD-1447-ED7B-4EE305162EF2}"/>
              </a:ext>
            </a:extLst>
          </p:cNvPr>
          <p:cNvPicPr>
            <a:picLocks noChangeAspect="1"/>
          </p:cNvPicPr>
          <p:nvPr/>
        </p:nvPicPr>
        <p:blipFill>
          <a:blip r:embed="rId3"/>
          <a:stretch>
            <a:fillRect/>
          </a:stretch>
        </p:blipFill>
        <p:spPr>
          <a:xfrm>
            <a:off x="4656126" y="5080344"/>
            <a:ext cx="1121061" cy="414978"/>
          </a:xfrm>
          <a:prstGeom prst="rect">
            <a:avLst/>
          </a:prstGeom>
        </p:spPr>
      </p:pic>
      <p:cxnSp>
        <p:nvCxnSpPr>
          <p:cNvPr id="16" name="Straight Connector 15">
            <a:extLst>
              <a:ext uri="{FF2B5EF4-FFF2-40B4-BE49-F238E27FC236}">
                <a16:creationId xmlns:a16="http://schemas.microsoft.com/office/drawing/2014/main" id="{CD16137A-44F8-E7BF-E1C5-540D92AA7AE0}"/>
              </a:ext>
            </a:extLst>
          </p:cNvPr>
          <p:cNvCxnSpPr>
            <a:cxnSpLocks/>
          </p:cNvCxnSpPr>
          <p:nvPr/>
        </p:nvCxnSpPr>
        <p:spPr>
          <a:xfrm>
            <a:off x="5909174" y="4805627"/>
            <a:ext cx="2491052" cy="662606"/>
          </a:xfrm>
          <a:prstGeom prst="line">
            <a:avLst/>
          </a:prstGeom>
        </p:spPr>
        <p:style>
          <a:lnRef idx="3">
            <a:schemeClr val="dk1"/>
          </a:lnRef>
          <a:fillRef idx="0">
            <a:schemeClr val="dk1"/>
          </a:fillRef>
          <a:effectRef idx="2">
            <a:schemeClr val="dk1"/>
          </a:effectRef>
          <a:fontRef idx="minor">
            <a:schemeClr val="tx1"/>
          </a:fontRef>
        </p:style>
      </p:cxnSp>
      <p:cxnSp>
        <p:nvCxnSpPr>
          <p:cNvPr id="4" name="Straight Connector 3">
            <a:extLst>
              <a:ext uri="{FF2B5EF4-FFF2-40B4-BE49-F238E27FC236}">
                <a16:creationId xmlns:a16="http://schemas.microsoft.com/office/drawing/2014/main" id="{11640FF4-7A22-A361-5063-FAA009251564}"/>
              </a:ext>
            </a:extLst>
          </p:cNvPr>
          <p:cNvCxnSpPr>
            <a:cxnSpLocks/>
          </p:cNvCxnSpPr>
          <p:nvPr/>
        </p:nvCxnSpPr>
        <p:spPr>
          <a:xfrm flipV="1">
            <a:off x="4039105" y="4026993"/>
            <a:ext cx="569229" cy="205892"/>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28927BCE-DB55-F132-AAFA-FAE702882C62}"/>
              </a:ext>
            </a:extLst>
          </p:cNvPr>
          <p:cNvCxnSpPr>
            <a:cxnSpLocks/>
          </p:cNvCxnSpPr>
          <p:nvPr/>
        </p:nvCxnSpPr>
        <p:spPr>
          <a:xfrm flipV="1">
            <a:off x="3039926" y="3312429"/>
            <a:ext cx="2095248" cy="42390"/>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80612EBC-01EF-6B67-516B-1DE0D4C06859}"/>
              </a:ext>
            </a:extLst>
          </p:cNvPr>
          <p:cNvCxnSpPr>
            <a:cxnSpLocks/>
          </p:cNvCxnSpPr>
          <p:nvPr/>
        </p:nvCxnSpPr>
        <p:spPr>
          <a:xfrm>
            <a:off x="2646310" y="583176"/>
            <a:ext cx="1332238" cy="651710"/>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a:extLst>
              <a:ext uri="{FF2B5EF4-FFF2-40B4-BE49-F238E27FC236}">
                <a16:creationId xmlns:a16="http://schemas.microsoft.com/office/drawing/2014/main" id="{6A6CE893-2E2C-F25C-DAF1-420629C11550}"/>
              </a:ext>
            </a:extLst>
          </p:cNvPr>
          <p:cNvCxnSpPr>
            <a:cxnSpLocks/>
          </p:cNvCxnSpPr>
          <p:nvPr/>
        </p:nvCxnSpPr>
        <p:spPr>
          <a:xfrm flipV="1">
            <a:off x="5668069" y="1320787"/>
            <a:ext cx="3173150" cy="653348"/>
          </a:xfrm>
          <a:prstGeom prst="line">
            <a:avLst/>
          </a:prstGeom>
        </p:spPr>
        <p:style>
          <a:lnRef idx="3">
            <a:schemeClr val="dk1"/>
          </a:lnRef>
          <a:fillRef idx="0">
            <a:schemeClr val="dk1"/>
          </a:fillRef>
          <a:effectRef idx="2">
            <a:schemeClr val="dk1"/>
          </a:effectRef>
          <a:fontRef idx="minor">
            <a:schemeClr val="tx1"/>
          </a:fontRef>
        </p:style>
      </p:cxnSp>
      <p:cxnSp>
        <p:nvCxnSpPr>
          <p:cNvPr id="32" name="Straight Connector 31">
            <a:extLst>
              <a:ext uri="{FF2B5EF4-FFF2-40B4-BE49-F238E27FC236}">
                <a16:creationId xmlns:a16="http://schemas.microsoft.com/office/drawing/2014/main" id="{F405D167-3F7E-250F-89F7-7317B7BF06EF}"/>
              </a:ext>
            </a:extLst>
          </p:cNvPr>
          <p:cNvCxnSpPr>
            <a:cxnSpLocks/>
          </p:cNvCxnSpPr>
          <p:nvPr/>
        </p:nvCxnSpPr>
        <p:spPr>
          <a:xfrm>
            <a:off x="5444011" y="2876424"/>
            <a:ext cx="3778712" cy="72667"/>
          </a:xfrm>
          <a:prstGeom prst="line">
            <a:avLst/>
          </a:prstGeom>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24A03D33-F0A7-6F03-7BCB-91F8FD360C7D}"/>
              </a:ext>
            </a:extLst>
          </p:cNvPr>
          <p:cNvCxnSpPr>
            <a:cxnSpLocks/>
          </p:cNvCxnSpPr>
          <p:nvPr/>
        </p:nvCxnSpPr>
        <p:spPr>
          <a:xfrm flipH="1" flipV="1">
            <a:off x="7374041" y="4691545"/>
            <a:ext cx="1279453" cy="83293"/>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17516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FED43-F042-0E75-ACB0-BD5B9A68B0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EA07A7-4C30-2441-A55E-06D58262F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6FE21E34-3E18-FE0C-ABA4-45773153EDEB}"/>
              </a:ext>
            </a:extLst>
          </p:cNvPr>
          <p:cNvSpPr txBox="1"/>
          <p:nvPr/>
        </p:nvSpPr>
        <p:spPr>
          <a:xfrm>
            <a:off x="-853594" y="236742"/>
            <a:ext cx="12606876" cy="5524589"/>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「杏仁體</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Amygdala</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杏仁體是邊緣系統的皮質下中樞，有調節內臟活動和產生情緒的功能。 杏仁體可以產生恐懼、憤怒、厭惡、不安、悲傷、焦慮等情緒，這些情緒就像身體的警鈴，在面對外在壓力或挫折時，產生攻擊</a:t>
            </a:r>
            <a:r>
              <a:rPr lang="en-US" altLang="zh-TW" sz="4400" b="1" dirty="0">
                <a:solidFill>
                  <a:srgbClr val="FFFFFF"/>
                </a:solidFill>
                <a:latin typeface="Century" panose="02040604050505020304" pitchFamily="18" charset="0"/>
                <a:ea typeface="DFKai-SB" panose="03000509000000000000" pitchFamily="65" charset="-120"/>
                <a:cs typeface="Arial" charset="0"/>
              </a:rPr>
              <a:t>(Fight)</a:t>
            </a:r>
            <a:r>
              <a:rPr lang="zh-TW" altLang="en-US" sz="4400" b="1" dirty="0">
                <a:solidFill>
                  <a:srgbClr val="FFFFFF"/>
                </a:solidFill>
                <a:latin typeface="Century" panose="02040604050505020304" pitchFamily="18" charset="0"/>
                <a:ea typeface="DFKai-SB" panose="03000509000000000000" pitchFamily="65" charset="-120"/>
                <a:cs typeface="Arial" charset="0"/>
              </a:rPr>
              <a:t>、逃避</a:t>
            </a:r>
            <a:r>
              <a:rPr lang="en-US" altLang="zh-TW" sz="4400" b="1" dirty="0">
                <a:solidFill>
                  <a:srgbClr val="FFFFFF"/>
                </a:solidFill>
                <a:latin typeface="Century" panose="02040604050505020304" pitchFamily="18" charset="0"/>
                <a:ea typeface="DFKai-SB" panose="03000509000000000000" pitchFamily="65" charset="-120"/>
                <a:cs typeface="Arial" charset="0"/>
              </a:rPr>
              <a:t>(Flight)</a:t>
            </a:r>
            <a:r>
              <a:rPr lang="zh-TW" altLang="en-US" sz="4400" b="1" dirty="0">
                <a:solidFill>
                  <a:srgbClr val="FFFFFF"/>
                </a:solidFill>
                <a:latin typeface="Century" panose="02040604050505020304" pitchFamily="18" charset="0"/>
                <a:ea typeface="DFKai-SB" panose="03000509000000000000" pitchFamily="65" charset="-120"/>
                <a:cs typeface="Arial" charset="0"/>
              </a:rPr>
              <a:t>和呆滯</a:t>
            </a:r>
            <a:r>
              <a:rPr lang="en-US" altLang="zh-TW" sz="4400" b="1" dirty="0">
                <a:solidFill>
                  <a:srgbClr val="FFFFFF"/>
                </a:solidFill>
                <a:latin typeface="Century" panose="02040604050505020304" pitchFamily="18" charset="0"/>
                <a:ea typeface="DFKai-SB" panose="03000509000000000000" pitchFamily="65" charset="-120"/>
                <a:cs typeface="Arial" charset="0"/>
              </a:rPr>
              <a:t>(Freeze)</a:t>
            </a:r>
            <a:r>
              <a:rPr lang="zh-TW" altLang="en-US" sz="4400" b="1" dirty="0">
                <a:solidFill>
                  <a:srgbClr val="FFFFFF"/>
                </a:solidFill>
                <a:latin typeface="Century" panose="02040604050505020304" pitchFamily="18" charset="0"/>
                <a:ea typeface="DFKai-SB" panose="03000509000000000000" pitchFamily="65" charset="-120"/>
                <a:cs typeface="Arial" charset="0"/>
              </a:rPr>
              <a:t>等對應行為。</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41147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0D04D-FC11-D956-6AB4-E9BDE6B195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1247C6-DD66-046E-AB0C-B3C7EF1CE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1"/>
            <a:ext cx="12606876" cy="7170965"/>
          </a:xfrm>
          <a:prstGeom prst="rect">
            <a:avLst/>
          </a:prstGeom>
        </p:spPr>
      </p:pic>
      <p:sp>
        <p:nvSpPr>
          <p:cNvPr id="2" name="TextBox 1">
            <a:extLst>
              <a:ext uri="{FF2B5EF4-FFF2-40B4-BE49-F238E27FC236}">
                <a16:creationId xmlns:a16="http://schemas.microsoft.com/office/drawing/2014/main" id="{7CB91FC2-0E24-4F14-2FA3-C89555094CA1}"/>
              </a:ext>
            </a:extLst>
          </p:cNvPr>
          <p:cNvSpPr txBox="1"/>
          <p:nvPr/>
        </p:nvSpPr>
        <p:spPr>
          <a:xfrm>
            <a:off x="-1235348" y="338338"/>
            <a:ext cx="13037770" cy="3493264"/>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zh-TW" altLang="en-US" sz="5400" b="1" dirty="0">
                <a:solidFill>
                  <a:srgbClr val="FFFFFF"/>
                </a:solidFill>
                <a:latin typeface="Century" panose="02040604050505020304" pitchFamily="18" charset="0"/>
                <a:ea typeface="DFKai-SB" panose="03000509000000000000" pitchFamily="65" charset="-120"/>
                <a:cs typeface="Arial" charset="0"/>
              </a:rPr>
              <a:t>海馬迴</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en-US" altLang="zh-TW" sz="4400" b="1" dirty="0">
                <a:solidFill>
                  <a:srgbClr val="FFFFFF"/>
                </a:solidFill>
                <a:latin typeface="Century" panose="02040604050505020304" pitchFamily="18" charset="0"/>
                <a:ea typeface="DFKai-SB" panose="03000509000000000000" pitchFamily="65" charset="-120"/>
                <a:cs typeface="Arial" charset="0"/>
              </a:rPr>
              <a:t>Hippocampus</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海馬迴是人腦中負責學習與記憶的重要部位，也是許多神經疾病的發病點，像是阿茲海莫症，失憶症，中風，癲癇，長期壓力等等。</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735291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2C558-7D38-15C3-13CF-11EF14694F9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F06D5A-2B71-E35F-C487-21010D84D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37E55FC3-9DF7-587B-15A6-F06BD35E4469}"/>
              </a:ext>
            </a:extLst>
          </p:cNvPr>
          <p:cNvSpPr txBox="1"/>
          <p:nvPr/>
        </p:nvSpPr>
        <p:spPr>
          <a:xfrm>
            <a:off x="-956751" y="206464"/>
            <a:ext cx="12771283" cy="5524589"/>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「腦下垂體</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Pitui</a:t>
            </a:r>
            <a:r>
              <a:rPr lang="en-US" altLang="zh-TW" sz="4400" b="1" dirty="0" err="1">
                <a:solidFill>
                  <a:srgbClr val="FFFFFF"/>
                </a:solidFill>
                <a:latin typeface="Century" panose="02040604050505020304" pitchFamily="18" charset="0"/>
                <a:ea typeface="DFKai-SB" panose="03000509000000000000" pitchFamily="65" charset="-120"/>
                <a:cs typeface="Arial" charset="0"/>
              </a:rPr>
              <a:t>tary</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gland</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腦下垂體是我們內分泌系統的樞紐。 負責調控人體荷爾蒙的平衡，主要分泌促腎上腺皮質素、促甲狀腺素、促性腺素、生長激素及抗利尿激素等荷爾蒙。</a:t>
            </a:r>
            <a:r>
              <a:rPr lang="zh-TW" altLang="en-US" sz="2400" b="1" dirty="0">
                <a:solidFill>
                  <a:srgbClr val="FFFFFF"/>
                </a:solidFill>
                <a:latin typeface="Century" panose="02040604050505020304" pitchFamily="18" charset="0"/>
                <a:ea typeface="DFKai-SB" panose="03000509000000000000" pitchFamily="65" charset="-120"/>
                <a:cs typeface="Arial" charset="0"/>
              </a:rPr>
              <a:t>  </a:t>
            </a:r>
            <a:r>
              <a:rPr lang="zh-TW" altLang="en-US" sz="4400" b="1" dirty="0">
                <a:solidFill>
                  <a:srgbClr val="FFFFFF"/>
                </a:solidFill>
                <a:latin typeface="Century" panose="02040604050505020304" pitchFamily="18" charset="0"/>
                <a:ea typeface="DFKai-SB" panose="03000509000000000000" pitchFamily="65" charset="-120"/>
                <a:cs typeface="Arial" charset="0"/>
              </a:rPr>
              <a:t>聯結神經系統 </a:t>
            </a:r>
            <a:r>
              <a:rPr lang="en-US" altLang="zh-TW" sz="4400" b="1" dirty="0">
                <a:solidFill>
                  <a:srgbClr val="FFFFFF"/>
                </a:solidFill>
                <a:latin typeface="Century" panose="02040604050505020304" pitchFamily="18" charset="0"/>
                <a:ea typeface="DFKai-SB" panose="03000509000000000000" pitchFamily="65" charset="-120"/>
                <a:cs typeface="Arial" charset="0"/>
              </a:rPr>
              <a:t>(neuron system)</a:t>
            </a:r>
            <a:r>
              <a:rPr lang="zh-TW" altLang="en-US" sz="4400" b="1" dirty="0">
                <a:solidFill>
                  <a:srgbClr val="FFFFFF"/>
                </a:solidFill>
                <a:latin typeface="Century" panose="02040604050505020304" pitchFamily="18" charset="0"/>
                <a:ea typeface="DFKai-SB" panose="03000509000000000000" pitchFamily="65" charset="-120"/>
                <a:cs typeface="Arial" charset="0"/>
              </a:rPr>
              <a:t> 和內分泌系統 </a:t>
            </a:r>
            <a:r>
              <a:rPr lang="en-US" altLang="zh-TW" sz="4400" b="1" dirty="0">
                <a:solidFill>
                  <a:srgbClr val="FFFFFF"/>
                </a:solidFill>
                <a:latin typeface="Century" panose="02040604050505020304" pitchFamily="18" charset="0"/>
                <a:ea typeface="DFKai-SB" panose="03000509000000000000" pitchFamily="65" charset="-120"/>
                <a:cs typeface="Arial" charset="0"/>
              </a:rPr>
              <a:t>(endocrine system)</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513128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FE6D3-35F1-FD78-6D78-A0794D952E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2D1D6B-8E11-8AB1-2181-348EE567A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8434C133-290D-3B76-CDAF-19636EFC69EA}"/>
              </a:ext>
            </a:extLst>
          </p:cNvPr>
          <p:cNvSpPr txBox="1"/>
          <p:nvPr/>
        </p:nvSpPr>
        <p:spPr>
          <a:xfrm>
            <a:off x="-1144513" y="149303"/>
            <a:ext cx="13043824" cy="4847481"/>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zh-TW" altLang="en-US" sz="5400" b="1" dirty="0">
                <a:solidFill>
                  <a:srgbClr val="FFFFFF"/>
                </a:solidFill>
                <a:latin typeface="Century" panose="02040604050505020304" pitchFamily="18" charset="0"/>
                <a:ea typeface="DFKai-SB" panose="03000509000000000000" pitchFamily="65" charset="-120"/>
                <a:cs typeface="Arial" charset="0"/>
              </a:rPr>
              <a:t>下視丘 </a:t>
            </a:r>
            <a:r>
              <a:rPr lang="en-US" altLang="zh-TW" sz="4400" b="1" dirty="0">
                <a:solidFill>
                  <a:srgbClr val="FFFFFF"/>
                </a:solidFill>
                <a:latin typeface="Century" panose="02040604050505020304" pitchFamily="18" charset="0"/>
                <a:ea typeface="DFKai-SB" panose="03000509000000000000" pitchFamily="65" charset="-120"/>
                <a:cs typeface="Arial" charset="0"/>
              </a:rPr>
              <a:t>Hypothalamus</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下視丘協助腦下垂體調控甲狀腺、腎上腺、性腺等內分泌腺體的功能，以調節體重、   胃口、體溫、鈉水平衡及情緒，同時與生長、泌乳、生產及睡眠等活動有關，以維持穩定的生理與心理的狀態。</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962696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CFDC8-A47A-2605-76D3-6B4E761589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2277C3-941B-483C-2E41-156FAD9E9F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423E3626-0D04-FA01-9A04-C03559ACA772}"/>
              </a:ext>
            </a:extLst>
          </p:cNvPr>
          <p:cNvSpPr txBox="1"/>
          <p:nvPr/>
        </p:nvSpPr>
        <p:spPr>
          <a:xfrm>
            <a:off x="-1162680" y="308061"/>
            <a:ext cx="13086214" cy="3493264"/>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zh-TW" altLang="en-US" sz="5400" b="1" dirty="0">
                <a:solidFill>
                  <a:srgbClr val="FFFFFF"/>
                </a:solidFill>
                <a:latin typeface="Century" panose="02040604050505020304" pitchFamily="18" charset="0"/>
                <a:ea typeface="DFKai-SB" panose="03000509000000000000" pitchFamily="65" charset="-120"/>
                <a:cs typeface="Arial" charset="0"/>
              </a:rPr>
              <a:t>視丘 </a:t>
            </a:r>
            <a:r>
              <a:rPr lang="en-US" altLang="zh-TW" sz="4400" b="1" dirty="0">
                <a:solidFill>
                  <a:srgbClr val="FFFFFF"/>
                </a:solidFill>
                <a:latin typeface="Century" panose="02040604050505020304" pitchFamily="18" charset="0"/>
                <a:ea typeface="DFKai-SB" panose="03000509000000000000" pitchFamily="65" charset="-120"/>
                <a:cs typeface="Arial" charset="0"/>
              </a:rPr>
              <a:t>Thalamus</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視丘是所有感覺訊息（嗅覺除外）傳到大腦皮層必經的轉運中樞，也與某些情緒和記憶有關。</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23521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CB5EA-0D39-E6C6-26AE-7412B480E4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0435E01-F0B8-163E-59BD-E792CA08D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6522A515-EE19-0D96-0D55-FF18907783F1}"/>
              </a:ext>
            </a:extLst>
          </p:cNvPr>
          <p:cNvSpPr txBox="1"/>
          <p:nvPr/>
        </p:nvSpPr>
        <p:spPr>
          <a:xfrm>
            <a:off x="-1025946" y="156670"/>
            <a:ext cx="12650171" cy="2816156"/>
          </a:xfrm>
          <a:prstGeom prst="rect">
            <a:avLst/>
          </a:prstGeom>
          <a:noFill/>
        </p:spPr>
        <p:txBody>
          <a:bodyPr wrap="square" rtlCol="0">
            <a:spAutoFit/>
          </a:bodyPr>
          <a:lstStyle/>
          <a:p>
            <a:pPr marR="0" lvl="2" algn="ctr" defTabSz="914400" rtl="0" eaLnBrk="1" fontAlgn="base" latinLnBrk="0" hangingPunct="1">
              <a:lnSpc>
                <a:spcPct val="100000"/>
              </a:lnSpc>
              <a:spcBef>
                <a:spcPct val="0"/>
              </a:spcBef>
              <a:spcAft>
                <a:spcPct val="0"/>
              </a:spcAft>
              <a:buClrTx/>
              <a:buSzTx/>
              <a:tabLst/>
              <a:defRPr/>
            </a:pP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zh-TW" altLang="en-US" sz="5400" b="1" dirty="0">
                <a:solidFill>
                  <a:srgbClr val="FFFFFF"/>
                </a:solidFill>
                <a:latin typeface="Century" panose="02040604050505020304" pitchFamily="18" charset="0"/>
                <a:ea typeface="DFKai-SB" panose="03000509000000000000" pitchFamily="65" charset="-120"/>
                <a:cs typeface="Arial" charset="0"/>
              </a:rPr>
              <a:t>胼胝體 </a:t>
            </a:r>
            <a:r>
              <a:rPr lang="en-US" altLang="zh-TW" sz="4400" b="1" dirty="0">
                <a:solidFill>
                  <a:srgbClr val="FFFFFF"/>
                </a:solidFill>
                <a:latin typeface="Century" panose="02040604050505020304" pitchFamily="18" charset="0"/>
                <a:ea typeface="DFKai-SB" panose="03000509000000000000" pitchFamily="65" charset="-120"/>
                <a:cs typeface="Arial" charset="0"/>
              </a:rPr>
              <a:t>Corpus callosum</a:t>
            </a:r>
            <a:r>
              <a:rPr kumimoji="0"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ctr" defTabSz="914400" rtl="0" eaLnBrk="1" fontAlgn="base" latinLnBrk="0" hangingPunct="1">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4" defTabSz="914400" eaLnBrk="1" hangingPunct="1">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胼胝體連接左右兩個大腦半球，兩半球之間的通信多數依賴它進行。</a:t>
            </a: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550337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CDFB3D-E017-B65E-5344-7C55D2ACFBFE}"/>
              </a:ext>
            </a:extLst>
          </p:cNvPr>
          <p:cNvPicPr>
            <a:picLocks noChangeAspect="1"/>
          </p:cNvPicPr>
          <p:nvPr/>
        </p:nvPicPr>
        <p:blipFill>
          <a:blip r:embed="rId2"/>
          <a:stretch>
            <a:fillRect/>
          </a:stretch>
        </p:blipFill>
        <p:spPr>
          <a:xfrm>
            <a:off x="381000" y="438150"/>
            <a:ext cx="11430000" cy="5981700"/>
          </a:xfrm>
          <a:prstGeom prst="rect">
            <a:avLst/>
          </a:prstGeom>
        </p:spPr>
      </p:pic>
      <p:sp>
        <p:nvSpPr>
          <p:cNvPr id="5" name="TextBox 4">
            <a:extLst>
              <a:ext uri="{FF2B5EF4-FFF2-40B4-BE49-F238E27FC236}">
                <a16:creationId xmlns:a16="http://schemas.microsoft.com/office/drawing/2014/main" id="{2D4352FB-A36B-624B-1A4C-5879EED46F0E}"/>
              </a:ext>
            </a:extLst>
          </p:cNvPr>
          <p:cNvSpPr txBox="1"/>
          <p:nvPr/>
        </p:nvSpPr>
        <p:spPr>
          <a:xfrm>
            <a:off x="168902" y="623189"/>
            <a:ext cx="4502110" cy="707886"/>
          </a:xfrm>
          <a:prstGeom prst="rect">
            <a:avLst/>
          </a:prstGeom>
          <a:noFill/>
        </p:spPr>
        <p:txBody>
          <a:bodyPr wrap="square" rtlCol="0">
            <a:spAutoFit/>
          </a:bodyPr>
          <a:lstStyle/>
          <a:p>
            <a:pPr algn="ctr"/>
            <a:r>
              <a:rPr lang="en-US" sz="4000" b="1" dirty="0">
                <a:solidFill>
                  <a:srgbClr val="002060"/>
                </a:solidFill>
              </a:rPr>
              <a:t>Frontal Lobe</a:t>
            </a:r>
          </a:p>
        </p:txBody>
      </p:sp>
      <p:sp>
        <p:nvSpPr>
          <p:cNvPr id="8" name="TextBox 7">
            <a:extLst>
              <a:ext uri="{FF2B5EF4-FFF2-40B4-BE49-F238E27FC236}">
                <a16:creationId xmlns:a16="http://schemas.microsoft.com/office/drawing/2014/main" id="{1E4D8E92-9162-B965-3414-94740CF94B80}"/>
              </a:ext>
            </a:extLst>
          </p:cNvPr>
          <p:cNvSpPr txBox="1"/>
          <p:nvPr/>
        </p:nvSpPr>
        <p:spPr>
          <a:xfrm>
            <a:off x="6588525" y="623189"/>
            <a:ext cx="6031068"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Century Gothic" panose="020B0502020202020204" pitchFamily="34" charset="0"/>
                <a:ea typeface="MS PGothic" panose="020B0600070205080204" pitchFamily="34" charset="-128"/>
                <a:cs typeface="+mn-cs"/>
              </a:rPr>
              <a:t>Amygdala</a:t>
            </a:r>
          </a:p>
        </p:txBody>
      </p:sp>
    </p:spTree>
    <p:extLst>
      <p:ext uri="{BB962C8B-B14F-4D97-AF65-F5344CB8AC3E}">
        <p14:creationId xmlns:p14="http://schemas.microsoft.com/office/powerpoint/2010/main" val="1728506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6A5B0-D684-C9DF-156E-47ACB83BEC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46A9A9-9E5B-7BAA-EFC3-E6C756BD269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25DE87A-9F5D-5F37-DBCB-6E8F0923C1A6}"/>
              </a:ext>
            </a:extLst>
          </p:cNvPr>
          <p:cNvSpPr txBox="1"/>
          <p:nvPr/>
        </p:nvSpPr>
        <p:spPr>
          <a:xfrm>
            <a:off x="373721" y="0"/>
            <a:ext cx="11350402" cy="36163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6:4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你們作父親的，不要惹兒女的氣，只要照著主的教訓和警戒養育他們。</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Fathers, do not provoke your children to anger, but bring them up in the discipline and instruction of the Lord.</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02195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2E34C-F26D-AE7F-2142-00EAC128DE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FCB7CA-15F9-33CE-035C-54DB2702A81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0A14EFD-A4BD-8976-524F-944743BC0258}"/>
              </a:ext>
            </a:extLst>
          </p:cNvPr>
          <p:cNvSpPr txBox="1"/>
          <p:nvPr/>
        </p:nvSpPr>
        <p:spPr>
          <a:xfrm>
            <a:off x="373721" y="0"/>
            <a:ext cx="11350402" cy="36163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歌羅西書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Colossians 3:21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你們作父親的，不要惹兒女的氣，恐怕他們失了志氣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灰心喪志</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Fathers, do not exasperate your children, so that they will not lose heart.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75261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C18C8C2-C3D7-AB1C-73EE-3C5549D051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2E2C1E-3B1D-3BAD-3349-85C3A06BA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62B9A88E-A511-8EF2-6E42-E5AC09AB3F6C}"/>
              </a:ext>
            </a:extLst>
          </p:cNvPr>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Dr. Susan Richards</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176432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8D508-B362-BCEB-73C7-4FD20C7123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D49F52-DD5E-FBC2-B0D2-1AC43BE3B0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591282C-58BF-A28D-19F6-C1CFB9C659A3}"/>
              </a:ext>
            </a:extLst>
          </p:cNvPr>
          <p:cNvSpPr txBox="1"/>
          <p:nvPr/>
        </p:nvSpPr>
        <p:spPr>
          <a:xfrm>
            <a:off x="373720" y="0"/>
            <a:ext cx="11444559" cy="65094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Thess. 5:23-24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願賜平安的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神親自使你們全然成聖！</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又願你們的靈與魂與身子得蒙保守，在我們主耶穌基督降臨的時候，完全無可指摘！ 那召你們的本是信實的，他必成就這事。</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Now may the God of peace Himself sanctify you entirely; and may your spirit and soul and body be preserved complete, without blame at the coming of our Lord Jesus Christ.  Faithful is He who calls you, and He also will bring it to pass.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182758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B209D-B635-B206-49BA-9B5613D459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11C593-780C-51F2-98EA-3EA86D95E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319B9A52-598F-6995-273C-1538998148DA}"/>
              </a:ext>
            </a:extLst>
          </p:cNvPr>
          <p:cNvSpPr txBox="1"/>
          <p:nvPr/>
        </p:nvSpPr>
        <p:spPr>
          <a:xfrm>
            <a:off x="-1301960" y="61128"/>
            <a:ext cx="13619110" cy="5955476"/>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小組教會與腦的健康</a:t>
            </a:r>
            <a:endParaRPr kumimoji="0" lang="en-US" altLang="zh-TW" sz="12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5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歡迎破冰 </a:t>
            </a:r>
            <a:r>
              <a:rPr kumimoji="0" lang="zh-TW" altLang="en-US" sz="4800" b="1" i="0" u="none" strike="noStrike" kern="1200" cap="none" spc="0" normalizeH="0" baseline="0" noProof="0" dirty="0">
                <a:ln>
                  <a:noFill/>
                </a:ln>
                <a:solidFill>
                  <a:srgbClr val="FFFFFF"/>
                </a:solidFill>
                <a:effectLst/>
                <a:uLnTx/>
                <a:uFillTx/>
                <a:latin typeface="DengXian" panose="02010600030101010101" pitchFamily="2" charset="-122"/>
                <a:ea typeface="DengXian" panose="02010600030101010101" pitchFamily="2" charset="-122"/>
                <a:cs typeface="Arial" charset="0"/>
              </a:rPr>
              <a:t>─</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社交互動是天然的抗壓劑</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3314700" lvl="6" indent="-571500" fontAlgn="base">
              <a:spcBef>
                <a:spcPct val="0"/>
              </a:spcBef>
              <a:spcAft>
                <a:spcPct val="0"/>
              </a:spcAft>
              <a:buFont typeface="Wingdings" panose="05000000000000000000" pitchFamily="2" charset="2"/>
              <a:buChar char="§"/>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敬拜讚美 </a:t>
            </a:r>
            <a:r>
              <a:rPr kumimoji="0" lang="zh-TW" altLang="en-US" sz="4800" b="1" i="0" u="none" strike="noStrike" kern="1200" cap="none" spc="0" normalizeH="0" baseline="0" noProof="0" dirty="0">
                <a:ln>
                  <a:noFill/>
                </a:ln>
                <a:solidFill>
                  <a:srgbClr val="FFFFFF"/>
                </a:solidFill>
                <a:effectLst/>
                <a:uLnTx/>
                <a:uFillTx/>
                <a:latin typeface="DengXian" panose="02010600030101010101" pitchFamily="2" charset="-122"/>
                <a:ea typeface="DengXian" panose="02010600030101010101" pitchFamily="2" charset="-122"/>
                <a:cs typeface="Arial" charset="0"/>
              </a:rPr>
              <a:t>─</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刺激活化腦細胞突觸增生</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3314700" lvl="6" indent="-571500" fontAlgn="base">
              <a:spcBef>
                <a:spcPct val="0"/>
              </a:spcBef>
              <a:spcAft>
                <a:spcPct val="0"/>
              </a:spcAft>
              <a:buFont typeface="Wingdings" panose="05000000000000000000" pitchFamily="2" charset="2"/>
              <a:buChar char="§"/>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神的話語 </a:t>
            </a:r>
            <a:r>
              <a:rPr kumimoji="0" lang="zh-TW" altLang="en-US" sz="4800" b="1" i="0" u="none" strike="noStrike" kern="1200" cap="none" spc="0" normalizeH="0" baseline="0" noProof="0" dirty="0">
                <a:ln>
                  <a:noFill/>
                </a:ln>
                <a:solidFill>
                  <a:srgbClr val="FFFFFF"/>
                </a:solidFill>
                <a:effectLst/>
                <a:uLnTx/>
                <a:uFillTx/>
                <a:latin typeface="DengXian" panose="02010600030101010101" pitchFamily="2" charset="-122"/>
                <a:ea typeface="DengXian" panose="02010600030101010101" pitchFamily="2" charset="-122"/>
                <a:cs typeface="Arial" charset="0"/>
              </a:rPr>
              <a:t>─</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得著生命與醫全體的良藥</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3314700" lvl="6" indent="-571500" fontAlgn="base">
              <a:spcBef>
                <a:spcPct val="0"/>
              </a:spcBef>
              <a:spcAft>
                <a:spcPct val="0"/>
              </a:spcAft>
              <a:buFont typeface="Wingdings" panose="05000000000000000000" pitchFamily="2" charset="2"/>
              <a:buChar char="§"/>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禱告默想 </a:t>
            </a:r>
            <a:r>
              <a:rPr kumimoji="0" lang="zh-TW" altLang="en-US" sz="4800" b="1" i="0" u="none" strike="noStrike" kern="1200" cap="none" spc="0" normalizeH="0" baseline="0" noProof="0" dirty="0">
                <a:ln>
                  <a:noFill/>
                </a:ln>
                <a:solidFill>
                  <a:srgbClr val="FFFFFF"/>
                </a:solidFill>
                <a:effectLst/>
                <a:uLnTx/>
                <a:uFillTx/>
                <a:latin typeface="DengXian" panose="02010600030101010101" pitchFamily="2" charset="-122"/>
                <a:ea typeface="DengXian" panose="02010600030101010101" pitchFamily="2" charset="-122"/>
                <a:cs typeface="Arial" charset="0"/>
              </a:rPr>
              <a:t>─</a:t>
            </a:r>
            <a:r>
              <a:rPr lang="zh-TW" altLang="en-US" sz="4800" b="1" dirty="0">
                <a:solidFill>
                  <a:srgbClr val="FFFFFF"/>
                </a:solidFill>
                <a:latin typeface="Century" panose="02040604050505020304" pitchFamily="18" charset="0"/>
                <a:ea typeface="DFKai-SB" panose="03000509000000000000" pitchFamily="65" charset="-120"/>
                <a:cs typeface="Arial" charset="0"/>
              </a:rPr>
              <a:t> 刺激分泌「血清素」與「多巴胺」，長期禱告使額葉厚度增加</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505220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298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親愛耶穌醫治救主</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5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Healing Savior</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13518</TotalTime>
  <Words>1665</Words>
  <Application>Microsoft Office PowerPoint</Application>
  <PresentationFormat>Widescreen</PresentationFormat>
  <Paragraphs>181</Paragraphs>
  <Slides>27</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 Unicode MS</vt:lpstr>
      <vt:lpstr>DengXian</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911</cp:revision>
  <cp:lastPrinted>2020-09-23T16:34:05Z</cp:lastPrinted>
  <dcterms:created xsi:type="dcterms:W3CDTF">2015-02-24T04:35:26Z</dcterms:created>
  <dcterms:modified xsi:type="dcterms:W3CDTF">2025-04-08T06:08:29Z</dcterms:modified>
</cp:coreProperties>
</file>